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7"/>
  </p:notesMasterIdLst>
  <p:sldIdLst>
    <p:sldId id="273" r:id="rId2"/>
    <p:sldId id="259" r:id="rId3"/>
    <p:sldId id="287" r:id="rId4"/>
    <p:sldId id="290" r:id="rId5"/>
    <p:sldId id="282" r:id="rId6"/>
    <p:sldId id="258" r:id="rId7"/>
    <p:sldId id="283" r:id="rId8"/>
    <p:sldId id="284" r:id="rId9"/>
    <p:sldId id="292" r:id="rId10"/>
    <p:sldId id="279" r:id="rId11"/>
    <p:sldId id="281" r:id="rId12"/>
    <p:sldId id="293" r:id="rId13"/>
    <p:sldId id="299" r:id="rId14"/>
    <p:sldId id="264" r:id="rId15"/>
    <p:sldId id="288" r:id="rId16"/>
    <p:sldId id="268" r:id="rId17"/>
    <p:sldId id="289" r:id="rId18"/>
    <p:sldId id="280" r:id="rId19"/>
    <p:sldId id="296" r:id="rId20"/>
    <p:sldId id="301" r:id="rId21"/>
    <p:sldId id="295" r:id="rId22"/>
    <p:sldId id="275" r:id="rId23"/>
    <p:sldId id="271" r:id="rId24"/>
    <p:sldId id="297" r:id="rId25"/>
    <p:sldId id="274" r:id="rId26"/>
    <p:sldId id="266" r:id="rId27"/>
    <p:sldId id="294" r:id="rId28"/>
    <p:sldId id="269" r:id="rId29"/>
    <p:sldId id="277" r:id="rId30"/>
    <p:sldId id="278" r:id="rId31"/>
    <p:sldId id="285" r:id="rId32"/>
    <p:sldId id="265" r:id="rId33"/>
    <p:sldId id="286" r:id="rId34"/>
    <p:sldId id="270" r:id="rId35"/>
    <p:sldId id="26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86716" autoAdjust="0"/>
  </p:normalViewPr>
  <p:slideViewPr>
    <p:cSldViewPr snapToGrid="0">
      <p:cViewPr varScale="1">
        <p:scale>
          <a:sx n="63" d="100"/>
          <a:sy n="63" d="100"/>
        </p:scale>
        <p:origin x="9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8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audio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audio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audio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audio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28T14:46:25.6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F47DC07C-C6BC-40D3-92F1-A252ADF0AC10}" emma:medium="tactile" emma:mode="ink">
          <msink:context xmlns:msink="http://schemas.microsoft.com/ink/2010/main" type="writingRegion" rotatedBoundingBox="5773,15658 26065,15708 26062,16858 5770,16808"/>
        </emma:interpretation>
      </emma:emma>
    </inkml:annotationXML>
    <inkml:traceGroup>
      <inkml:annotationXML>
        <emma:emma xmlns:emma="http://www.w3.org/2003/04/emma" version="1.0">
          <emma:interpretation id="{45C04D1B-D36F-4B3F-8DD7-32847AD458EF}" emma:medium="tactile" emma:mode="ink">
            <msink:context xmlns:msink="http://schemas.microsoft.com/ink/2010/main" type="paragraph" rotatedBoundingBox="5773,15658 26065,15708 26062,16858 5770,16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F582A7-4382-4A80-8989-824C700E3973}" emma:medium="tactile" emma:mode="ink">
              <msink:context xmlns:msink="http://schemas.microsoft.com/ink/2010/main" type="line" rotatedBoundingBox="5773,15658 26065,15708 26062,16858 5770,16808"/>
            </emma:interpretation>
          </emma:emma>
        </inkml:annotationXML>
        <inkml:traceGroup>
          <inkml:annotationXML>
            <emma:emma xmlns:emma="http://www.w3.org/2003/04/emma" version="1.0">
              <emma:interpretation id="{DF961B18-9BB6-4D3C-ADD9-D76F1FF2F273}" emma:medium="tactile" emma:mode="ink">
                <msink:context xmlns:msink="http://schemas.microsoft.com/ink/2010/main" type="inkWord" rotatedBoundingBox="5773,15658 7753,15663 7751,16771 5770,16766"/>
              </emma:interpretation>
              <emma:one-of disjunction-type="recognition" id="oneOf0">
                <emma:interpretation id="interp0" emma:lang="en-US" emma:confidence="0">
                  <emma:literal>a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496 1,'0'0,"0"0,0 0,0 0,0 0,0 0,0 0,0 0,-13 13,-15 15,-14 16,-11 11,-5 6,-3-1,1-4,6-7,9-8,10-8,12-11,8-9,8-6,5-5,3-2,24-15,24-13,19-12,12-7,2-2,-2 2,-7 5,-8 8,-11 9,-12 7,-10 8,-9 6,-7 5,-6 6,-5 1,-7 12,-10 15,-9 9,-8 7,-4 4,-3 2,1-2,4-4,4-5,4-8,5-6,6-6,5-8,4-7,2-6,2-3,22-15,24-18,20-17,16-12,8-10,2-4,-3 2,-6 7,-10 10,-11 10,-12 11,-14 9,-11 11,-10 8,-7 5,-10 14,-11 20,-17 22,-18 22,-16 16,-13 9,-7 5,1-5,6-7,8-14,10-15,12-15,13-12,11-13,10-11,8-8,4-5,3-3,20-12,22-15,20-16,16-15,10-8,8-8,1-4,-1 3,-5 6,-10 8,-11 9,-11 12,-10 11,-9 8,-9 11,-10 8,-7 7,-8 2,-9 16,-10 16,-10 15,-9 11,-10 9,-6 8,-4-2,0-2,2-6,6-8,6-8,9-12,7-12,7-9,5-8,4-7,3-4,1-3,20-14,19-14,14-10,15-7,9-5,0-2,-3 3,-2 3,-6 9,-10 8,-12 10,-10 7,-11 6,-8 6,-7 3,-3 3,-2 2,-2 1,-1 2,-2-2,1-2,-2 5,-1 3,-2 0,0-1,1 0,2-1,0-3,3-3,3-1,0-1</inkml:trace>
        </inkml:traceGroup>
        <inkml:traceGroup>
          <inkml:annotationXML>
            <emma:emma xmlns:emma="http://www.w3.org/2003/04/emma" version="1.0">
              <emma:interpretation id="{90098EDD-21F0-4F30-8B7C-FEDD9E82ADF6}" emma:medium="tactile" emma:mode="ink">
                <msink:context xmlns:msink="http://schemas.microsoft.com/ink/2010/main" type="inkWord" rotatedBoundingBox="11092,15756 12969,15761 12967,16699 11090,16694"/>
              </emma:interpretation>
              <emma:one-of disjunction-type="recognition" id="oneOf1">
                <emma:interpretation id="interp5" emma:lang="en-US" emma:confidence="0">
                  <emma:literal>m</emma:literal>
                </emma:interpretation>
                <emma:interpretation id="interp6" emma:lang="en-US" emma:confidence="0">
                  <emma:literal>M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221">5890 99,'0'0,"0"0,0 0,0 0,0 0,-10 7,-9 9,-10 8,-7 9,-8 12,-12 12,-7 10,-2 3,5-1,6-5,9-9,11-11,9-11,8-9,8-9,5-7,3-4,2-4,16-12,23-18,21-17,19-16,12-11,5-4,1 1,-3 6,-7 12,-12 12,-12 12,-12 13,-11 9,-11 9,-8 7,-8 5,-7 1,-12 17,-11 17,-14 17,-13 12,-12 6,-2 0,1-6,8-10,8-12,9-10,8-9,7-10,8-6,4-6,3-4,2-3,0-2,15-13,20-14,18-17,16-15,14-9,4-5,3-1,0 3,-5 7,-6 10,-11 10,-10 12,-10 8,-11 9,-9 9,-10 7,-8 4,-14 16,-14 19,-17 19,-18 17,-14 11,-8 5,-4 2,0-4,5-9,11-10,11-12,13-10,11-12,10-10,8-10,6-8,2-5,3-3,20-16,20-13,17-13,15-13,8-7,3-1,4-2,-1 3,-4 5,-8 6,-8 7,-11 10,-12 11,-9 8,-9 7,-8 7,-6 6,-6 3,-10 15,-9 9,-7 10,-5 6,-1 0,0-2,5-5,4-6,4-7,4-5,4-8,3-4,2-5,2-2,3-4,2 0,4-2,3 0,5 0,3-1,2-3,-2 0,-1 0,-4 2,-3 1,-3 1,-3 2,-3 1,-1 1,-1 1,-2 0,0 1,-1 2,1-1,0-1,0 0,0 0</inkml:trace>
        </inkml:traceGroup>
        <inkml:traceGroup>
          <inkml:annotationXML>
            <emma:emma xmlns:emma="http://www.w3.org/2003/04/emma" version="1.0">
              <emma:interpretation id="{617082ED-44FA-48D5-BA1F-2E11D697B1A4}" emma:medium="tactile" emma:mode="ink">
                <msink:context xmlns:msink="http://schemas.microsoft.com/ink/2010/main" type="inkWord" rotatedBoundingBox="16249,15797 18297,15802 18295,16839 16247,16834"/>
              </emma:interpretation>
              <emma:one-of disjunction-type="recognition" id="oneOf2">
                <emma:interpretation id="interp10" emma:lang="en-US" emma:confidence="0">
                  <emma:literal>m</emma:literal>
                </emma:interpretation>
                <emma:interpretation id="interp11" emma:lang="en-US" emma:confidence="0">
                  <emma:literal>M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8822">11002 261,'0'0,"0"0,0 0,-9 5,-10 8,-12 9,-7 7,-7 9,-5 5,-4 6,-3 6,3 3,5-1,9-7,10-8,7-8,9-7,6-9,4-7,3-5,2-5,1-1,23-16,21-18,17-15,15-9,8-8,5-6,1 1,-4 4,-6 9,-9 10,-10 12,-12 9,-11 10,-11 10,-7 7,-9 5,-11 11,-16 19,-14 17,-17 19,-18 13,-9 8,-3 0,-2-1,3-9,9-9,13-15,14-12,11-14,11-9,8-9,6-5,5-4,1-2,20-16,23-18,22-18,15-15,12-16,8-7,1-5,2-2,-2 3,-6 7,-6 11,-10 12,-12 12,-14 16,-15 12,-13 11,-10 8,-7 8,-10 11,-17 20,-19 25,-22 20,-19 16,-9 8,-3-1,2-4,4-10,10-12,12-14,10-11,10-10,10-10,7-9,9-10,5-6,5-5,3-3,1-2,24-21,25-22,20-17,15-12,7-6,4-3,-1 4,-5 8,-9 8,-9 11,-7 10,-8 11,-9 9,-10 7,-7 6,-8 7,-7 5,-6 6,-7 10,-13 18,-15 19,-11 15,-9 8,-6 1,-1-5,5-11,5-10,8-13,11-10,6-11,7-6,7-7,3-3,3-4,0-2,18-9,18-11,16-9,11-7,3-2,-2-1,-5 4,-6 5,-8 6,-5 6,-7 7,-8 4,-6 4,-6 4,-3 7,-4 5,-6 6,-4 7,-7 6,-5 2,-4-1,-3 1,1-3,0-2,3-4,4-5,3-5,6-5,3-4</inkml:trace>
        </inkml:traceGroup>
        <inkml:traceGroup>
          <inkml:annotationXML>
            <emma:emma xmlns:emma="http://www.w3.org/2003/04/emma" version="1.0">
              <emma:interpretation id="{9FC00A4D-BD27-43F4-93C8-484A2C55A58C}" emma:medium="tactile" emma:mode="ink">
                <msink:context xmlns:msink="http://schemas.microsoft.com/ink/2010/main" type="inkWord" rotatedBoundingBox="23007,15864 26064,15872 26062,16580 23005,16572"/>
              </emma:interpretation>
              <emma:one-of disjunction-type="recognition" id="oneOf3">
                <emma:interpretation id="interp15" emma:lang="en-US" emma:confidence="0.5">
                  <emma:literal>mm</emma:literal>
                </emma:interpretation>
                <emma:interpretation id="interp16" emma:lang="en-US" emma:confidence="0">
                  <emma:literal>mom</emma:literal>
                </emma:interpretation>
                <emma:interpretation id="interp17" emma:lang="en-US" emma:confidence="0">
                  <emma:literal>m</emma:literal>
                </emma:interpretation>
                <emma:interpretation id="interp18" emma:lang="en-US" emma:confidence="0">
                  <emma:literal>mim</emma:literal>
                </emma:interpretation>
                <emma:interpretation id="interp19" emma:lang="en-US" emma:confidence="0">
                  <emma:literal>mum</emma:literal>
                </emma:interpretation>
              </emma:one-of>
            </emma:emma>
          </inkml:annotationXML>
          <inkml:trace contextRef="#ctx0" brushRef="#br0" timeOffset="9949">17702 207,'0'0,"0"0,0 0,0 0,0 0,0 0,0 0,-7 4,-7 4,-5 7,-5 7,-2 4,-3 7,-6 8,-4 7,-3 5,1 1,3-1,2-1,4-2,6-4,5-6,5-6,4-7,5-6,3-7,3-6,1-4,1-2,20-12,18-11,15-7,11-7,9-4,4-3,-2-2,1-2,-3 0,-5 6,-8 4,-11 8,-10 8,-10 8,-11 5,-6 4,-5 3,-5 2,-2-1,-12 17,-12 16,-12 12,-6 9,-4 4,0 1,4-1,5-7,8-9,7-11,9-8,7-9,5-7,15-6,19-11,24-15,20-17,17-11,8-9,3-3,-3 0,-11 6,-12 7,-16 10,-14 13,-14 8,-13 8,-11 8,-7 5,-4 2,-10 13,-11 14,-7 12,-7 6,-3 5,2 0,2-5,5-7,8-9,7-7,7-7,7-6,3-6,16-10,21-14,21-17,18-14,11-9,1-4,-6 3,-9 8,-12 9,-12 9,-12 9,-11 9,-9 6,-8 7,-6 4,-4 1,-12 19,-10 17,-8 12,-2 7,2 1,3-6,5-8,4-10,6-9,6-9,3-8,2-5,1-3,17-13,21-13,18-14,18-11,9-9,2 2,-3 1,-5 8,-9 8,-13 9,-14 10,-13 8,-11 8,-10 7,-6 4,-8 12,-10 14,-8 11,-7 7,1-1,3-2,3-6,7-8,3-8,3-6,6-4,3-6,6-3,4-2,9-2,10-3,9-4,14-7,9-6,7-7,-2-4,-4-1,-7 2,-8 1,-8 5,-7 5,-7 5,-6 5,-6 3,-6 4,-3 3,-3 0,-9 17,-8 11,-8 11,0 6,-1 5,4-6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6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Spectrograms are just a 2D representation of many Fourier transforms</a:t>
            </a:r>
          </a:p>
          <a:p>
            <a:r>
              <a:rPr lang="en-US" dirty="0"/>
              <a:t>From Crowe: Spectrograms are just a 2D representation of Fourier series made using the Fast Fourier Transform (FFT), a discretized Fourier transform</a:t>
            </a:r>
          </a:p>
          <a:p>
            <a:r>
              <a:rPr lang="en-US" dirty="0"/>
              <a:t>Again, this audio is from the dataset I’m going to use</a:t>
            </a:r>
          </a:p>
          <a:p>
            <a:r>
              <a:rPr lang="en-US" dirty="0"/>
              <a:t>Pixel in spec = small window in audio</a:t>
            </a:r>
          </a:p>
          <a:p>
            <a:r>
              <a:rPr lang="en-US" dirty="0"/>
              <a:t>If we can generate these spectrograms, then we can make audio</a:t>
            </a:r>
          </a:p>
          <a:p>
            <a:r>
              <a:rPr lang="en-US" dirty="0"/>
              <a:t>Channels in image like RGB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0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magnitudes and phases to reconstruct audio</a:t>
            </a:r>
          </a:p>
          <a:p>
            <a:r>
              <a:rPr lang="en-US" dirty="0"/>
              <a:t>FROM WRITER AND RONAN: Describe complex numbers better, as point, maybe </a:t>
            </a:r>
            <a:r>
              <a:rPr lang="en-US" dirty="0" err="1"/>
              <a:t>collab</a:t>
            </a:r>
            <a:r>
              <a:rPr lang="en-US" dirty="0"/>
              <a:t> w/ </a:t>
            </a:r>
            <a:r>
              <a:rPr lang="en-US" dirty="0" err="1"/>
              <a:t>Ayush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5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generate these spectrograms, then we can make audio</a:t>
            </a:r>
          </a:p>
          <a:p>
            <a:r>
              <a:rPr lang="en-US" dirty="0"/>
              <a:t>Channels in image like RGB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91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single neuron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  <a:p>
            <a:r>
              <a:rPr lang="en-US" dirty="0"/>
              <a:t>Cost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Backpropagation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learns itself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</a:t>
            </a:r>
          </a:p>
          <a:p>
            <a:r>
              <a:rPr lang="en-US" dirty="0"/>
              <a:t>Transition into why GANs and not just NN for generation: </a:t>
            </a:r>
          </a:p>
          <a:p>
            <a:r>
              <a:rPr lang="en-US" dirty="0"/>
              <a:t>    Different image each time</a:t>
            </a:r>
          </a:p>
          <a:p>
            <a:r>
              <a:rPr lang="en-US" dirty="0"/>
              <a:t>    New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5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pencil point different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way to more be able to more granularly control output of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9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WRITER: connect more from this to my project, differentiate between previous research and this project and purpose</a:t>
            </a:r>
          </a:p>
          <a:p>
            <a:r>
              <a:rPr lang="en-US" dirty="0"/>
              <a:t>Reemphasize my uniqueness</a:t>
            </a:r>
          </a:p>
          <a:p>
            <a:r>
              <a:rPr lang="en-US" dirty="0"/>
              <a:t>FROM WRITER: Bring current research more prominently into presentation</a:t>
            </a:r>
          </a:p>
          <a:p>
            <a:r>
              <a:rPr lang="en-US" dirty="0"/>
              <a:t>Maybe how VAEs connect to this</a:t>
            </a:r>
          </a:p>
          <a:p>
            <a:r>
              <a:rPr lang="en-US" dirty="0"/>
              <a:t>Read details of paper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WRITER: connect more from this to my project, differentiate between previous research and this project and purpose</a:t>
            </a:r>
          </a:p>
          <a:p>
            <a:r>
              <a:rPr lang="en-US" dirty="0"/>
              <a:t>Reemphasize my uniqueness</a:t>
            </a:r>
          </a:p>
          <a:p>
            <a:r>
              <a:rPr lang="en-US" dirty="0"/>
              <a:t>FROM WRITER: Bring current research more prominently into presentation</a:t>
            </a:r>
          </a:p>
          <a:p>
            <a:r>
              <a:rPr lang="en-US" dirty="0"/>
              <a:t>Maybe how VAEs connect to this</a:t>
            </a:r>
          </a:p>
          <a:p>
            <a:r>
              <a:rPr lang="en-US" dirty="0"/>
              <a:t>Read details of paper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79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better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0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violins in the background are much shorter in the real recording, and the real recording has a noticeably different acoustic setting</a:t>
            </a:r>
          </a:p>
          <a:p>
            <a:r>
              <a:rPr lang="en-US" dirty="0"/>
              <a:t>The MIDI violins sound copy-pasted</a:t>
            </a:r>
          </a:p>
          <a:p>
            <a:r>
              <a:rPr lang="en-US" dirty="0"/>
              <a:t>Older people might remember how MIDI files were more common, mainly due to this smaller file size</a:t>
            </a:r>
          </a:p>
          <a:p>
            <a:endParaRPr lang="en-US" dirty="0"/>
          </a:p>
          <a:p>
            <a:r>
              <a:rPr lang="en-US" dirty="0"/>
              <a:t>FROM WRITER: Explain differences (violin staccatos, bells being more vibrant in real recording (MIDI bells seemed to be rushed)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4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6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70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Classifying: training data is mapped inputs and outputs</a:t>
            </a:r>
          </a:p>
          <a:p>
            <a:r>
              <a:rPr lang="en-US" dirty="0"/>
              <a:t>Generating: machine tries to generate new images that would seem plausible; no obvious error or cost function to train to optimize</a:t>
            </a:r>
          </a:p>
          <a:p>
            <a:r>
              <a:rPr lang="en-US" dirty="0"/>
              <a:t>STILL FROM DEORAH AND WRITER: add picture, a slide with no text is a dead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  <a:p>
            <a:r>
              <a:rPr lang="en-US" dirty="0"/>
              <a:t>FROM SOMEONE: Differentiate b/w latent space in VAE</a:t>
            </a:r>
          </a:p>
          <a:p>
            <a:r>
              <a:rPr lang="en-US" dirty="0"/>
              <a:t>Make pencil point different places</a:t>
            </a:r>
          </a:p>
          <a:p>
            <a:r>
              <a:rPr lang="en-US" dirty="0"/>
              <a:t>Mention dimensions in latent space</a:t>
            </a:r>
          </a:p>
          <a:p>
            <a:r>
              <a:rPr lang="en-US" dirty="0"/>
              <a:t>Connect VAE GAN and latent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9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  <a:p>
            <a:r>
              <a:rPr lang="en-US" dirty="0"/>
              <a:t>FROM SOMEONE: Differentiate b/w latent space in VAE</a:t>
            </a:r>
          </a:p>
          <a:p>
            <a:r>
              <a:rPr lang="en-US" dirty="0"/>
              <a:t>Make pencil point different places</a:t>
            </a:r>
          </a:p>
          <a:p>
            <a:r>
              <a:rPr lang="en-US" dirty="0"/>
              <a:t>Mention dimensions in latent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9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is stored as samples, so it’s hard to model directly using anything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Diaphragm</a:t>
            </a:r>
          </a:p>
          <a:p>
            <a:r>
              <a:rPr lang="en-US" dirty="0"/>
              <a:t>Spectrograms</a:t>
            </a:r>
          </a:p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2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thinking why spectrograms and not directly audio? </a:t>
            </a:r>
          </a:p>
          <a:p>
            <a:r>
              <a:rPr lang="en-US" dirty="0"/>
              <a:t>Spectrograms summarize audio, and classification of audio using spectrograms has been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2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9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CNNs good for images</a:t>
            </a:r>
          </a:p>
          <a:p>
            <a:r>
              <a:rPr lang="en-US" dirty="0"/>
              <a:t>FROM WRITER: Make metaphors to explain hidden layer learning, Medium 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4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Training is notoriously hard</a:t>
            </a:r>
          </a:p>
          <a:p>
            <a:r>
              <a:rPr lang="en-US" dirty="0"/>
              <a:t>Discriminator optimizes too quickly and doesn’t provide a usable gradient for the generator</a:t>
            </a:r>
          </a:p>
          <a:p>
            <a:r>
              <a:rPr lang="en-US" dirty="0"/>
              <a:t>WGANs solve discriminator being too powerful</a:t>
            </a:r>
          </a:p>
          <a:p>
            <a:r>
              <a:rPr lang="en-US" dirty="0"/>
              <a:t>How this applies to initial problem:</a:t>
            </a:r>
          </a:p>
          <a:p>
            <a:r>
              <a:rPr lang="en-US" dirty="0"/>
              <a:t>MIDI could somehow be represented in the latent space</a:t>
            </a:r>
          </a:p>
          <a:p>
            <a:r>
              <a:rPr lang="en-US" dirty="0"/>
              <a:t>FROM MATTHEW: how I’m going to use DCGANs and WGAN into “WDCGAN”</a:t>
            </a:r>
          </a:p>
          <a:p>
            <a:r>
              <a:rPr lang="en-US" dirty="0"/>
              <a:t>FROM RONAN: Contrast </a:t>
            </a:r>
            <a:r>
              <a:rPr lang="en-US" dirty="0" err="1"/>
              <a:t>vaes</a:t>
            </a:r>
            <a:r>
              <a:rPr lang="en-US" dirty="0"/>
              <a:t> and </a:t>
            </a:r>
            <a:r>
              <a:rPr lang="en-US" dirty="0" err="1"/>
              <a:t>gans</a:t>
            </a:r>
            <a:r>
              <a:rPr lang="en-US" dirty="0"/>
              <a:t> and what I’m actually going to use in my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information stored in the MIDIs (instrument types, length of instrument, instrument interaction)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19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opposed to handwriting a model, model learns itself</a:t>
            </a:r>
          </a:p>
          <a:p>
            <a:r>
              <a:rPr lang="en-US" dirty="0"/>
              <a:t>FROM WRITER AND DEORAH: Add a picture, any slide with just text is dead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audio looks like</a:t>
            </a:r>
          </a:p>
          <a:p>
            <a:r>
              <a:rPr lang="en-US" dirty="0"/>
              <a:t>A microphone detects the air pressure </a:t>
            </a:r>
          </a:p>
          <a:p>
            <a:r>
              <a:rPr lang="en-US" dirty="0"/>
              <a:t>I didn’t use the audio for the recording because it was a bit noisy </a:t>
            </a:r>
          </a:p>
          <a:p>
            <a:r>
              <a:rPr lang="en-US" dirty="0"/>
              <a:t>This audio is from the dataset of small audio files I’ll be using, which I’ll describe a bit more later. </a:t>
            </a:r>
          </a:p>
          <a:p>
            <a:r>
              <a:rPr lang="en-US" dirty="0"/>
              <a:t>Zoomed in raw audio has three waves: </a:t>
            </a:r>
          </a:p>
          <a:p>
            <a:r>
              <a:rPr lang="en-US" dirty="0"/>
              <a:t>one very short</a:t>
            </a:r>
          </a:p>
          <a:p>
            <a:r>
              <a:rPr lang="en-US" dirty="0"/>
              <a:t>one being very long</a:t>
            </a:r>
          </a:p>
          <a:p>
            <a:r>
              <a:rPr lang="en-US" dirty="0"/>
              <a:t>one somewhere in between</a:t>
            </a:r>
          </a:p>
          <a:p>
            <a:r>
              <a:rPr lang="en-US" dirty="0"/>
              <a:t>There’s actually a way to quantify this “waviness.”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Playback is generated by copying and pasting audio snippets</a:t>
            </a:r>
          </a:p>
          <a:p>
            <a:r>
              <a:rPr lang="en-US" dirty="0"/>
              <a:t>Lists of commands to play THIS INSTRUMENT at THIS TIME for THIS LONG at THIS PITCH THIS LOUD</a:t>
            </a:r>
          </a:p>
          <a:p>
            <a:r>
              <a:rPr lang="en-US" dirty="0"/>
              <a:t>FROM MATTHEW: compare this representation to real audio</a:t>
            </a:r>
          </a:p>
          <a:p>
            <a:r>
              <a:rPr lang="en-US" dirty="0"/>
              <a:t>Connect to Can MIDI files sound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4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Fourier transform separates out a wave signal into these sine waves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 wave signal can be represented as different sine waves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8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this sawtooth wave can be deconstructed as an infinite series of sine waves</a:t>
            </a:r>
          </a:p>
          <a:p>
            <a:r>
              <a:rPr lang="en-US" dirty="0"/>
              <a:t>Given a frequency and a time period, the Fourier transform outputs a complex number</a:t>
            </a:r>
          </a:p>
          <a:p>
            <a:r>
              <a:rPr lang="en-US" dirty="0"/>
              <a:t>Reason arrow goes both ways is that the Fourier transform can be inverted</a:t>
            </a:r>
          </a:p>
          <a:p>
            <a:r>
              <a:rPr lang="en-US" dirty="0"/>
              <a:t>FROM SOMEONE: describe inputs and outputs of Fourier transform, maybe with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3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this sawtooth wave can be deconstructed as an infinite series of sine waves</a:t>
            </a:r>
          </a:p>
          <a:p>
            <a:r>
              <a:rPr lang="en-US" dirty="0"/>
              <a:t>Given a frequency and a time period, the Fourier transform outputs a complex number</a:t>
            </a:r>
          </a:p>
          <a:p>
            <a:r>
              <a:rPr lang="en-US" dirty="0"/>
              <a:t>FROM SOMEONE: describe inputs and outputs of Fourier transform, maybe with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95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magnitudes and phases to reconstruct audio</a:t>
            </a:r>
          </a:p>
          <a:p>
            <a:r>
              <a:rPr lang="en-US" dirty="0"/>
              <a:t>Describe complex numbers well</a:t>
            </a:r>
          </a:p>
          <a:p>
            <a:r>
              <a:rPr lang="en-US" dirty="0"/>
              <a:t>Transition to discussion about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3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4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wav"/><Relationship Id="rId7" Type="http://schemas.openxmlformats.org/officeDocument/2006/relationships/image" Target="../media/image10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gif"/><Relationship Id="rId4" Type="http://schemas.openxmlformats.org/officeDocument/2006/relationships/audio" Target="../media/media4.wav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customXml" Target="../ink/ink1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diagramData" Target="../diagrams/data1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5.png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gif"/><Relationship Id="rId1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6.wav"/><Relationship Id="rId7" Type="http://schemas.openxmlformats.org/officeDocument/2006/relationships/image" Target="../media/image48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6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3.0/deed.en_GB" TargetMode="External"/><Relationship Id="rId7" Type="http://schemas.openxmlformats.org/officeDocument/2006/relationships/hyperlink" Target="http://i-systems.github.io/HSE545/machine%20learning%20all/Workshop/CAE/06_CAE_Autoencoder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freecodecamp.org/@daphn3cor?source=user_popover" TargetMode="External"/><Relationship Id="rId5" Type="http://schemas.openxmlformats.org/officeDocument/2006/relationships/hyperlink" Target="https://arxiv.org/abs/1603.07285v1" TargetMode="External"/><Relationship Id="rId4" Type="http://schemas.openxmlformats.org/officeDocument/2006/relationships/hyperlink" Target="https://github.com/vdumoulin/conv_arithmetic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50.png"/><Relationship Id="rId9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5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6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gif"/><Relationship Id="rId11" Type="http://schemas.openxmlformats.org/officeDocument/2006/relationships/image" Target="../media/image19.png"/><Relationship Id="rId5" Type="http://schemas.openxmlformats.org/officeDocument/2006/relationships/image" Target="../media/image61.gif"/><Relationship Id="rId10" Type="http://schemas.openxmlformats.org/officeDocument/2006/relationships/image" Target="../media/image30.svg"/><Relationship Id="rId4" Type="http://schemas.openxmlformats.org/officeDocument/2006/relationships/image" Target="../media/image370.png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gi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75EF-E452-40C1-BF6F-6EBAFF9BE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CFD3F-E681-4857-B2E6-6F0814F28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411900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omplexNumberArgand">
            <a:extLst>
              <a:ext uri="{FF2B5EF4-FFF2-40B4-BE49-F238E27FC236}">
                <a16:creationId xmlns:a16="http://schemas.microsoft.com/office/drawing/2014/main" id="{49D45CD1-49AD-4DD1-803C-FD25E397C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9" y="1491297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B36D54-5073-414C-968B-B63BD1F9258F}"/>
              </a:ext>
            </a:extLst>
          </p:cNvPr>
          <p:cNvSpPr txBox="1"/>
          <p:nvPr/>
        </p:nvSpPr>
        <p:spPr>
          <a:xfrm>
            <a:off x="739461" y="5078337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  <p:pic>
        <p:nvPicPr>
          <p:cNvPr id="4" name="Picture 3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19" y="1619884"/>
            <a:ext cx="8824956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A2C9E-36F3-AE47-AB1D-66D137C64DEB}"/>
              </a:ext>
            </a:extLst>
          </p:cNvPr>
          <p:cNvCxnSpPr/>
          <p:nvPr/>
        </p:nvCxnSpPr>
        <p:spPr>
          <a:xfrm>
            <a:off x="8886819" y="2173224"/>
            <a:ext cx="0" cy="12754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A3AB3-B6EA-3A48-AE74-6A7FD2132344}"/>
              </a:ext>
            </a:extLst>
          </p:cNvPr>
          <p:cNvCxnSpPr/>
          <p:nvPr/>
        </p:nvCxnSpPr>
        <p:spPr>
          <a:xfrm>
            <a:off x="7405548" y="1745934"/>
            <a:ext cx="148127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/>
              <p:nvPr/>
            </p:nvSpPr>
            <p:spPr>
              <a:xfrm>
                <a:off x="7147630" y="1278174"/>
                <a:ext cx="19971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Phase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30" y="1278174"/>
                <a:ext cx="1997105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/>
              <p:nvPr/>
            </p:nvSpPr>
            <p:spPr>
              <a:xfrm>
                <a:off x="7958057" y="3448684"/>
                <a:ext cx="1857523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Magnitude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57" y="3448684"/>
                <a:ext cx="1857523" cy="851772"/>
              </a:xfrm>
              <a:prstGeom prst="rect">
                <a:avLst/>
              </a:prstGeom>
              <a:blipFill>
                <a:blip r:embed="rId6"/>
                <a:stretch>
                  <a:fillRect t="-5755" b="-16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22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Spectrograms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5CA0-1D93-4B49-B9CD-2E077CDF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3129925"/>
            <a:ext cx="463942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54A3F-391E-43DB-9789-25D000625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0"/>
            <a:ext cx="4639428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B8BF-A8F5-4C4C-91AE-C3088819B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7" y="2293374"/>
            <a:ext cx="4800600" cy="3200400"/>
          </a:xfrm>
          <a:prstGeom prst="rect">
            <a:avLst/>
          </a:prstGeom>
        </p:spPr>
      </p:pic>
      <p:pic>
        <p:nvPicPr>
          <p:cNvPr id="12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4F699E1C-DCE0-435E-855C-EABEF471D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4133" y="952266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D05365-6501-4784-8C64-20866B76D7D7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21493387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67385ACC-18D3-4D0E-9249-17776354B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r="8099"/>
          <a:stretch/>
        </p:blipFill>
        <p:spPr>
          <a:xfrm>
            <a:off x="4139719" y="639635"/>
            <a:ext cx="7233131" cy="3657600"/>
          </a:xfrm>
          <a:prstGeom prst="rect">
            <a:avLst/>
          </a:prstGeom>
        </p:spPr>
      </p:pic>
      <p:pic>
        <p:nvPicPr>
          <p:cNvPr id="4" name="Picture 3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-781" r="62831" b="781"/>
          <a:stretch/>
        </p:blipFill>
        <p:spPr>
          <a:xfrm>
            <a:off x="4139720" y="616129"/>
            <a:ext cx="2403955" cy="3657600"/>
          </a:xfrm>
          <a:prstGeom prst="rect">
            <a:avLst/>
          </a:prstGeom>
        </p:spPr>
      </p:pic>
      <p:pic>
        <p:nvPicPr>
          <p:cNvPr id="13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D68FB579-F03D-F443-A4E2-BEBD7FA53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1631" y="5242717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C4F79-DC11-114A-965D-3E8A7F35C08F}"/>
              </a:ext>
            </a:extLst>
          </p:cNvPr>
          <p:cNvSpPr txBox="1"/>
          <p:nvPr/>
        </p:nvSpPr>
        <p:spPr>
          <a:xfrm>
            <a:off x="6062295" y="4111551"/>
            <a:ext cx="214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Audio reconstructed without phases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CF0ED-1E1D-2146-9018-EA6347978CA9}"/>
              </a:ext>
            </a:extLst>
          </p:cNvPr>
          <p:cNvSpPr txBox="1"/>
          <p:nvPr/>
        </p:nvSpPr>
        <p:spPr>
          <a:xfrm>
            <a:off x="3696605" y="4873048"/>
            <a:ext cx="214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audio</a:t>
            </a:r>
          </a:p>
        </p:txBody>
      </p:sp>
      <p:pic>
        <p:nvPicPr>
          <p:cNvPr id="17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1D741E55-03C8-4026-B512-0A77E96E3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15208" y="5244006"/>
            <a:ext cx="812800" cy="812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B7DEE1-C533-49E1-AA60-311C54445110}"/>
              </a:ext>
            </a:extLst>
          </p:cNvPr>
          <p:cNvSpPr txBox="1"/>
          <p:nvPr/>
        </p:nvSpPr>
        <p:spPr>
          <a:xfrm>
            <a:off x="8408179" y="4109250"/>
            <a:ext cx="214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Audio reconstructed with phases</a:t>
            </a:r>
          </a:p>
        </p:txBody>
      </p:sp>
      <p:pic>
        <p:nvPicPr>
          <p:cNvPr id="3" name="no-phases-reed">
            <a:hlinkClick r:id="" action="ppaction://media"/>
            <a:extLst>
              <a:ext uri="{FF2B5EF4-FFF2-40B4-BE49-F238E27FC236}">
                <a16:creationId xmlns:a16="http://schemas.microsoft.com/office/drawing/2014/main" id="{CC4FCD93-0ECF-4B38-B2DB-DE090EB72F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41872" y="5242717"/>
            <a:ext cx="813816" cy="813816"/>
          </a:xfrm>
          <a:prstGeom prst="rect">
            <a:avLst/>
          </a:prstGeom>
        </p:spPr>
      </p:pic>
      <p:pic>
        <p:nvPicPr>
          <p:cNvPr id="1026" name="Picture 2" descr="ComplexNumberArgand">
            <a:extLst>
              <a:ext uri="{FF2B5EF4-FFF2-40B4-BE49-F238E27FC236}">
                <a16:creationId xmlns:a16="http://schemas.microsoft.com/office/drawing/2014/main" id="{8F9AB562-4134-454D-8A69-78EC1B66B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" y="1619884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D8014B79-5DDB-4B12-85FE-DA203959E5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6" t="-781" r="40463" b="781"/>
          <a:stretch/>
        </p:blipFill>
        <p:spPr>
          <a:xfrm>
            <a:off x="6543674" y="616129"/>
            <a:ext cx="2257425" cy="3657600"/>
          </a:xfrm>
          <a:prstGeom prst="rect">
            <a:avLst/>
          </a:prstGeom>
        </p:spPr>
      </p:pic>
      <p:pic>
        <p:nvPicPr>
          <p:cNvPr id="19" name="Picture 18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B81115-D4D9-41D3-A4FB-5618FE376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-781" r="32052" b="781"/>
          <a:stretch/>
        </p:blipFill>
        <p:spPr>
          <a:xfrm>
            <a:off x="8801099" y="616129"/>
            <a:ext cx="1950352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DDBBC3-1EA3-43C9-8BB0-AE75EF03A5A3}"/>
              </a:ext>
            </a:extLst>
          </p:cNvPr>
          <p:cNvCxnSpPr>
            <a:cxnSpLocks/>
          </p:cNvCxnSpPr>
          <p:nvPr/>
        </p:nvCxnSpPr>
        <p:spPr>
          <a:xfrm>
            <a:off x="6543675" y="2473505"/>
            <a:ext cx="0" cy="71260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EE9414-ADA6-4BD7-BCF9-2F2D25044F53}"/>
              </a:ext>
            </a:extLst>
          </p:cNvPr>
          <p:cNvCxnSpPr>
            <a:cxnSpLocks/>
          </p:cNvCxnSpPr>
          <p:nvPr/>
        </p:nvCxnSpPr>
        <p:spPr>
          <a:xfrm>
            <a:off x="8801099" y="1231738"/>
            <a:ext cx="0" cy="22585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28AD44-8F0B-4AB3-8E74-F80F4A936E04}"/>
              </a:ext>
            </a:extLst>
          </p:cNvPr>
          <p:cNvSpPr txBox="1"/>
          <p:nvPr/>
        </p:nvSpPr>
        <p:spPr>
          <a:xfrm>
            <a:off x="497181" y="5206924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667B80-AD01-48ED-A503-38F0B8BDE606}"/>
              </a:ext>
            </a:extLst>
          </p:cNvPr>
          <p:cNvSpPr txBox="1"/>
          <p:nvPr/>
        </p:nvSpPr>
        <p:spPr>
          <a:xfrm>
            <a:off x="4996969" y="608253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103601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Spectrograms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5CA0-1D93-4B49-B9CD-2E077CDF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3129925"/>
            <a:ext cx="463942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54A3F-391E-43DB-9789-25D000625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0"/>
            <a:ext cx="4639428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B8BF-A8F5-4C4C-91AE-C3088819B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7" y="2293374"/>
            <a:ext cx="4800600" cy="3200400"/>
          </a:xfrm>
          <a:prstGeom prst="rect">
            <a:avLst/>
          </a:prstGeom>
        </p:spPr>
      </p:pic>
      <p:pic>
        <p:nvPicPr>
          <p:cNvPr id="12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4F699E1C-DCE0-435E-855C-EABEF471D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4133" y="952266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D05365-6501-4784-8C64-20866B76D7D7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265210717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3" name="Picture 2" descr="http://neuralnetworksanddeeplearning.com/images/tikz9.png">
            <a:extLst>
              <a:ext uri="{FF2B5EF4-FFF2-40B4-BE49-F238E27FC236}">
                <a16:creationId xmlns:a16="http://schemas.microsoft.com/office/drawing/2014/main" id="{F9F50AE2-ABC7-46B9-8564-E0731DDD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65"/>
          <a:stretch/>
        </p:blipFill>
        <p:spPr bwMode="auto">
          <a:xfrm>
            <a:off x="3339035" y="3047381"/>
            <a:ext cx="3090072" cy="20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/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/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/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/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/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F7DD959-8DF0-4A94-A517-D8FDF293A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51" y="2238652"/>
            <a:ext cx="2526368" cy="16842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3F4419-90EF-4639-81FB-CC6FA9CD5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12" y="4116327"/>
            <a:ext cx="2797733" cy="1865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4FEDAD-2AA6-4BD8-A866-527456808D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77" y="2114513"/>
            <a:ext cx="2425966" cy="161731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6166114-D90D-407D-B25E-A2B0B99840B6}"/>
              </a:ext>
            </a:extLst>
          </p:cNvPr>
          <p:cNvSpPr/>
          <p:nvPr/>
        </p:nvSpPr>
        <p:spPr>
          <a:xfrm>
            <a:off x="6387678" y="3880300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B37B6-845B-458C-88AF-F09A9A428818}"/>
              </a:ext>
            </a:extLst>
          </p:cNvPr>
          <p:cNvSpPr/>
          <p:nvPr/>
        </p:nvSpPr>
        <p:spPr>
          <a:xfrm>
            <a:off x="7650862" y="3837763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79343-76BF-4800-9E3F-40F2A2B08F52}"/>
              </a:ext>
            </a:extLst>
          </p:cNvPr>
          <p:cNvSpPr txBox="1"/>
          <p:nvPr/>
        </p:nvSpPr>
        <p:spPr>
          <a:xfrm>
            <a:off x="4732415" y="4449204"/>
            <a:ext cx="1536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B46D5-E927-46B4-A9D6-2DDD289AADEC}"/>
              </a:ext>
            </a:extLst>
          </p:cNvPr>
          <p:cNvSpPr txBox="1"/>
          <p:nvPr/>
        </p:nvSpPr>
        <p:spPr>
          <a:xfrm>
            <a:off x="4108654" y="4843305"/>
            <a:ext cx="2256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Michael </a:t>
            </a:r>
            <a:r>
              <a:rPr lang="en-US" sz="800" dirty="0" err="1"/>
              <a:t>Neilsen’s</a:t>
            </a:r>
            <a:r>
              <a:rPr lang="en-US" sz="800" dirty="0"/>
              <a:t> book at http://neuralnetworksanddeeplearning.com/</a:t>
            </a:r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7" grpId="0"/>
      <p:bldP spid="34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6539" r="2628"/>
          <a:stretch/>
        </p:blipFill>
        <p:spPr bwMode="auto">
          <a:xfrm>
            <a:off x="1097280" y="1899592"/>
            <a:ext cx="4082243" cy="41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D245FB-0496-4579-A7E1-78F95A2CB69E}"/>
              </a:ext>
            </a:extLst>
          </p:cNvPr>
          <p:cNvSpPr txBox="1"/>
          <p:nvPr/>
        </p:nvSpPr>
        <p:spPr>
          <a:xfrm>
            <a:off x="5179522" y="3558848"/>
            <a:ext cx="1449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Cost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5629E-299D-493B-A003-ABDCA1702C68}"/>
              </a:ext>
            </a:extLst>
          </p:cNvPr>
          <p:cNvSpPr txBox="1"/>
          <p:nvPr/>
        </p:nvSpPr>
        <p:spPr>
          <a:xfrm>
            <a:off x="4080397" y="5913121"/>
            <a:ext cx="254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Backpropagation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44FB57-DAB3-4D84-9784-59DFD1C2520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706880" y="6143954"/>
            <a:ext cx="2373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loss function gradient">
            <a:extLst>
              <a:ext uri="{FF2B5EF4-FFF2-40B4-BE49-F238E27FC236}">
                <a16:creationId xmlns:a16="http://schemas.microsoft.com/office/drawing/2014/main" id="{FE537BC7-42E9-46B9-8273-87E3107C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13" y="2362807"/>
            <a:ext cx="5467502" cy="292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5EA32-60C4-49E7-B0DD-9351EFC531C2}"/>
              </a:ext>
            </a:extLst>
          </p:cNvPr>
          <p:cNvSpPr txBox="1"/>
          <p:nvPr/>
        </p:nvSpPr>
        <p:spPr>
          <a:xfrm>
            <a:off x="332499" y="5664376"/>
            <a:ext cx="2256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Michael </a:t>
            </a:r>
            <a:r>
              <a:rPr lang="en-US" sz="800" dirty="0" err="1"/>
              <a:t>Neilsen’s</a:t>
            </a:r>
            <a:r>
              <a:rPr lang="en-US" sz="800" dirty="0"/>
              <a:t> book at http://neuralnetworksanddeeplearning.com/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583EA-B2A6-4777-BF19-79C85252ADD4}"/>
              </a:ext>
            </a:extLst>
          </p:cNvPr>
          <p:cNvSpPr txBox="1"/>
          <p:nvPr/>
        </p:nvSpPr>
        <p:spPr>
          <a:xfrm>
            <a:off x="6543675" y="5328664"/>
            <a:ext cx="438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</a:t>
            </a:r>
            <a:r>
              <a:rPr lang="en-US" sz="800" dirty="0" err="1"/>
              <a:t>Rasbt’s</a:t>
            </a:r>
            <a:r>
              <a:rPr lang="en-US" sz="800" dirty="0"/>
              <a:t> GitHub for gradient descent visualizations, https://rasbt.github.io/mlxtend/user_guide/general_concepts/gradient-optimization/</a:t>
            </a:r>
          </a:p>
        </p:txBody>
      </p:sp>
    </p:spTree>
    <p:extLst>
      <p:ext uri="{BB962C8B-B14F-4D97-AF65-F5344CB8AC3E}">
        <p14:creationId xmlns:p14="http://schemas.microsoft.com/office/powerpoint/2010/main" val="15263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537605" y="5074469"/>
            <a:ext cx="2103120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8583000" y="2567575"/>
                <a:ext cx="2029968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000" y="2567575"/>
                <a:ext cx="2029968" cy="182880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6804160" y="1151951"/>
            <a:ext cx="1811162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6804160" y="4451062"/>
            <a:ext cx="1811162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053730" y="2880701"/>
            <a:ext cx="98183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381842" y="462946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381316" y="2791657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381564" y="3895792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541583" y="3313040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7964994" y="3343852"/>
            <a:ext cx="558248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509014" y="1675896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58" y="1901876"/>
            <a:ext cx="3200400" cy="2286000"/>
          </a:xfrm>
        </p:spPr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3464C0AC-C739-40A3-9BCF-4B1A899DD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0193" y="388784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/>
              <p:nvPr/>
            </p:nvSpPr>
            <p:spPr>
              <a:xfrm>
                <a:off x="4715768" y="262343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768" y="2623439"/>
                <a:ext cx="1737360" cy="1828800"/>
              </a:xfrm>
              <a:prstGeom prst="flowChartAlternateProcess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Pencil">
            <a:extLst>
              <a:ext uri="{FF2B5EF4-FFF2-40B4-BE49-F238E27FC236}">
                <a16:creationId xmlns:a16="http://schemas.microsoft.com/office/drawing/2014/main" id="{783120BA-4EAD-47FA-A191-2E209B8762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5389" y="3745013"/>
            <a:ext cx="914400" cy="9144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42749D6-221E-46B6-9673-DB07ACD568A1}"/>
              </a:ext>
            </a:extLst>
          </p:cNvPr>
          <p:cNvSpPr/>
          <p:nvPr/>
        </p:nvSpPr>
        <p:spPr>
          <a:xfrm>
            <a:off x="10754858" y="3313040"/>
            <a:ext cx="400616" cy="32004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FD1B-9F1A-41FB-9D2F-B767A469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the latent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3AF29-A4D4-4DEC-BDCB-3FCC228985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2074" y="1784658"/>
            <a:ext cx="8608811" cy="4457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2B2665-75E1-46FA-9608-1A8A419BF5A7}"/>
                  </a:ext>
                </a:extLst>
              </p14:cNvPr>
              <p14:cNvContentPartPr/>
              <p14:nvPr/>
            </p14:nvContentPartPr>
            <p14:xfrm>
              <a:off x="2078196" y="5637891"/>
              <a:ext cx="7305204" cy="42354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2B2665-75E1-46FA-9608-1A8A419BF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9196" y="5628895"/>
                <a:ext cx="7322844" cy="441177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91418B6-EDD3-43DC-A522-EC86ABDAE7FB}"/>
              </a:ext>
            </a:extLst>
          </p:cNvPr>
          <p:cNvSpPr/>
          <p:nvPr/>
        </p:nvSpPr>
        <p:spPr>
          <a:xfrm>
            <a:off x="1947816" y="1869842"/>
            <a:ext cx="8483069" cy="373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4" name="Picture 10" descr="Violin Clipart Black And White">
            <a:extLst>
              <a:ext uri="{FF2B5EF4-FFF2-40B4-BE49-F238E27FC236}">
                <a16:creationId xmlns:a16="http://schemas.microsoft.com/office/drawing/2014/main" id="{E1749244-0A5D-425C-9BFF-F497F50A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160" y="1896202"/>
            <a:ext cx="1324033" cy="3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Wireless router">
            <a:extLst>
              <a:ext uri="{FF2B5EF4-FFF2-40B4-BE49-F238E27FC236}">
                <a16:creationId xmlns:a16="http://schemas.microsoft.com/office/drawing/2014/main" id="{D8E01800-90B9-42D8-A69E-C3F4FAD41C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2988880" y="2038431"/>
            <a:ext cx="475118" cy="3785758"/>
          </a:xfrm>
          <a:prstGeom prst="rect">
            <a:avLst/>
          </a:prstGeom>
        </p:spPr>
      </p:pic>
      <p:pic>
        <p:nvPicPr>
          <p:cNvPr id="28" name="Graphic 27" descr="Wireless router">
            <a:extLst>
              <a:ext uri="{FF2B5EF4-FFF2-40B4-BE49-F238E27FC236}">
                <a16:creationId xmlns:a16="http://schemas.microsoft.com/office/drawing/2014/main" id="{535486BA-E443-4F9B-9001-89B13DD5D8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1591001" y="1981850"/>
            <a:ext cx="475118" cy="3785758"/>
          </a:xfrm>
          <a:prstGeom prst="rect">
            <a:avLst/>
          </a:prstGeom>
        </p:spPr>
      </p:pic>
      <p:sp>
        <p:nvSpPr>
          <p:cNvPr id="26" name="Minus Sign 25">
            <a:extLst>
              <a:ext uri="{FF2B5EF4-FFF2-40B4-BE49-F238E27FC236}">
                <a16:creationId xmlns:a16="http://schemas.microsoft.com/office/drawing/2014/main" id="{225978CB-0810-4E95-8B96-987811623F05}"/>
              </a:ext>
            </a:extLst>
          </p:cNvPr>
          <p:cNvSpPr/>
          <p:nvPr/>
        </p:nvSpPr>
        <p:spPr>
          <a:xfrm>
            <a:off x="3509394" y="3618295"/>
            <a:ext cx="599052" cy="47975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F0E5A3A7-921F-4F60-9A3C-78DB05D1102E}"/>
              </a:ext>
            </a:extLst>
          </p:cNvPr>
          <p:cNvSpPr/>
          <p:nvPr/>
        </p:nvSpPr>
        <p:spPr>
          <a:xfrm>
            <a:off x="5022139" y="3515510"/>
            <a:ext cx="783771" cy="714655"/>
          </a:xfrm>
          <a:prstGeom prst="mathPlus">
            <a:avLst>
              <a:gd name="adj1" fmla="val 1539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3A7071C1-5775-4443-A100-1903FEDF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0" y="1999256"/>
            <a:ext cx="413314" cy="36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Equals 30">
            <a:extLst>
              <a:ext uri="{FF2B5EF4-FFF2-40B4-BE49-F238E27FC236}">
                <a16:creationId xmlns:a16="http://schemas.microsoft.com/office/drawing/2014/main" id="{7323DB83-84B7-44A2-9021-450F5E093A88}"/>
              </a:ext>
            </a:extLst>
          </p:cNvPr>
          <p:cNvSpPr/>
          <p:nvPr/>
        </p:nvSpPr>
        <p:spPr>
          <a:xfrm>
            <a:off x="6771118" y="3400971"/>
            <a:ext cx="914400" cy="914400"/>
          </a:xfrm>
          <a:prstGeom prst="mathEqual">
            <a:avLst>
              <a:gd name="adj1" fmla="val 15584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12" descr="Related image">
            <a:extLst>
              <a:ext uri="{FF2B5EF4-FFF2-40B4-BE49-F238E27FC236}">
                <a16:creationId xmlns:a16="http://schemas.microsoft.com/office/drawing/2014/main" id="{1808AE38-70FC-4865-881F-856F24F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16" y="2007136"/>
            <a:ext cx="413314" cy="36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Wireless router">
            <a:extLst>
              <a:ext uri="{FF2B5EF4-FFF2-40B4-BE49-F238E27FC236}">
                <a16:creationId xmlns:a16="http://schemas.microsoft.com/office/drawing/2014/main" id="{5ECC366B-499D-4FB2-8144-35B9AED392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9033007" y="1979959"/>
            <a:ext cx="475118" cy="3785758"/>
          </a:xfrm>
          <a:prstGeom prst="rect">
            <a:avLst/>
          </a:prstGeom>
        </p:spPr>
      </p:pic>
      <p:pic>
        <p:nvPicPr>
          <p:cNvPr id="36" name="Graphic 35" descr="Wireless router">
            <a:extLst>
              <a:ext uri="{FF2B5EF4-FFF2-40B4-BE49-F238E27FC236}">
                <a16:creationId xmlns:a16="http://schemas.microsoft.com/office/drawing/2014/main" id="{08E064FB-6D62-4E4E-AACF-20D2202AAA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8076622" y="1979959"/>
            <a:ext cx="475118" cy="3785758"/>
          </a:xfrm>
          <a:prstGeom prst="rect">
            <a:avLst/>
          </a:prstGeom>
        </p:spPr>
      </p:pic>
      <p:pic>
        <p:nvPicPr>
          <p:cNvPr id="37" name="Picture 10" descr="Violin Clipart Black And White">
            <a:extLst>
              <a:ext uri="{FF2B5EF4-FFF2-40B4-BE49-F238E27FC236}">
                <a16:creationId xmlns:a16="http://schemas.microsoft.com/office/drawing/2014/main" id="{A4F5B682-0B8E-4ABA-8DE8-27E2E42A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920" y="1957412"/>
            <a:ext cx="1324033" cy="3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A9CFAF-B40F-4E40-AC72-E2CA52DF9B31}"/>
              </a:ext>
            </a:extLst>
          </p:cNvPr>
          <p:cNvSpPr/>
          <p:nvPr/>
        </p:nvSpPr>
        <p:spPr>
          <a:xfrm>
            <a:off x="5067579" y="1896202"/>
            <a:ext cx="4615347" cy="4345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quals 39">
            <a:extLst>
              <a:ext uri="{FF2B5EF4-FFF2-40B4-BE49-F238E27FC236}">
                <a16:creationId xmlns:a16="http://schemas.microsoft.com/office/drawing/2014/main" id="{6DE47A18-8448-4FAA-9DFC-8D290C6ACA11}"/>
              </a:ext>
            </a:extLst>
          </p:cNvPr>
          <p:cNvSpPr/>
          <p:nvPr/>
        </p:nvSpPr>
        <p:spPr>
          <a:xfrm>
            <a:off x="5477212" y="3400971"/>
            <a:ext cx="914400" cy="914400"/>
          </a:xfrm>
          <a:prstGeom prst="mathEqual">
            <a:avLst>
              <a:gd name="adj1" fmla="val 15584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Graphic 40" descr="Wireless router">
            <a:extLst>
              <a:ext uri="{FF2B5EF4-FFF2-40B4-BE49-F238E27FC236}">
                <a16:creationId xmlns:a16="http://schemas.microsoft.com/office/drawing/2014/main" id="{BF054447-A66F-4C39-9285-F95BAE9A24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8521075" y="2063717"/>
            <a:ext cx="475118" cy="3785758"/>
          </a:xfrm>
          <a:prstGeom prst="rect">
            <a:avLst/>
          </a:prstGeom>
        </p:spPr>
      </p:pic>
      <p:pic>
        <p:nvPicPr>
          <p:cNvPr id="42" name="Graphic 41" descr="Wireless router">
            <a:extLst>
              <a:ext uri="{FF2B5EF4-FFF2-40B4-BE49-F238E27FC236}">
                <a16:creationId xmlns:a16="http://schemas.microsoft.com/office/drawing/2014/main" id="{563FE090-FD25-4390-A8DE-4565C3D918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7123196" y="2007136"/>
            <a:ext cx="475118" cy="3785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2CA8BA-0A8A-4417-98D2-F9B6FD3A5212}"/>
              </a:ext>
            </a:extLst>
          </p:cNvPr>
          <p:cNvSpPr txBox="1"/>
          <p:nvPr/>
        </p:nvSpPr>
        <p:spPr>
          <a:xfrm>
            <a:off x="1519794" y="6085084"/>
            <a:ext cx="5855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clipartpanda.com, http://images.clipartpanda.com/violin-clip-art-60018-lip_art_clipart_coloring_book_colouring-1979px.png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65296-26D9-43F1-9A36-B747C3FA20D2}"/>
              </a:ext>
            </a:extLst>
          </p:cNvPr>
          <p:cNvSpPr txBox="1"/>
          <p:nvPr/>
        </p:nvSpPr>
        <p:spPr>
          <a:xfrm>
            <a:off x="7360755" y="6020287"/>
            <a:ext cx="459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Eagletone</a:t>
            </a:r>
            <a:r>
              <a:rPr lang="en-US" sz="800" dirty="0"/>
              <a:t> Clarinet, https://www.amazon.fr/Clarinettes-EAGLETONE-ROAD-CL100-%C3%A9tude/dp/B01ET4G64G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1A0C4-4357-49E1-9CAF-A623CD1E9C22}"/>
              </a:ext>
            </a:extLst>
          </p:cNvPr>
          <p:cNvSpPr txBox="1"/>
          <p:nvPr/>
        </p:nvSpPr>
        <p:spPr>
          <a:xfrm>
            <a:off x="5128693" y="6055415"/>
            <a:ext cx="4464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Radford, Metz, and </a:t>
            </a:r>
            <a:r>
              <a:rPr lang="en-US" sz="800" dirty="0" err="1"/>
              <a:t>Chintala</a:t>
            </a:r>
            <a:r>
              <a:rPr lang="en-US" sz="800" dirty="0"/>
              <a:t> (2016) </a:t>
            </a:r>
          </a:p>
        </p:txBody>
      </p:sp>
    </p:spTree>
    <p:extLst>
      <p:ext uri="{BB962C8B-B14F-4D97-AF65-F5344CB8AC3E}">
        <p14:creationId xmlns:p14="http://schemas.microsoft.com/office/powerpoint/2010/main" val="3535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9" grpId="0" animBg="1"/>
      <p:bldP spid="31" grpId="0" animBg="1"/>
      <p:bldP spid="32" grpId="0" animBg="1"/>
      <p:bldP spid="40" grpId="0" animBg="1"/>
      <p:bldP spid="3" grpId="0"/>
      <p:bldP spid="5" grpId="0"/>
      <p:bldP spid="5" grpId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1C43-E391-4128-B3B8-4597902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2B0ECE-A222-4C41-B398-617A9E04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18" y="3517253"/>
            <a:ext cx="2919743" cy="754591"/>
          </a:xfrm>
        </p:spPr>
        <p:txBody>
          <a:bodyPr>
            <a:normAutofit/>
          </a:bodyPr>
          <a:lstStyle/>
          <a:p>
            <a:r>
              <a:rPr lang="en-US" sz="2400" dirty="0"/>
              <a:t>Engel et al. (2017)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14FB9-2EC3-4368-94C3-A62EF76D3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86"/>
          <a:stretch/>
        </p:blipFill>
        <p:spPr>
          <a:xfrm>
            <a:off x="4017023" y="1845734"/>
            <a:ext cx="6704940" cy="44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1C43-E391-4128-B3B8-4597902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2B0ECE-A222-4C41-B398-617A9E04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25621"/>
            <a:ext cx="6189346" cy="754591"/>
          </a:xfrm>
        </p:spPr>
        <p:txBody>
          <a:bodyPr>
            <a:normAutofit/>
          </a:bodyPr>
          <a:lstStyle/>
          <a:p>
            <a:r>
              <a:rPr lang="es-ES" sz="2400" dirty="0" err="1"/>
              <a:t>Donahue</a:t>
            </a:r>
            <a:r>
              <a:rPr lang="es-ES" sz="2400" dirty="0"/>
              <a:t>, </a:t>
            </a:r>
            <a:r>
              <a:rPr lang="es-ES" sz="2400" dirty="0" err="1"/>
              <a:t>McAuley</a:t>
            </a:r>
            <a:r>
              <a:rPr lang="es-ES" sz="2400" dirty="0"/>
              <a:t>, &amp; </a:t>
            </a:r>
            <a:r>
              <a:rPr lang="es-ES" sz="2400" dirty="0" err="1"/>
              <a:t>Puckette</a:t>
            </a:r>
            <a:r>
              <a:rPr lang="es-ES" sz="2400" dirty="0"/>
              <a:t>, (2018).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CEC99-49E8-4917-B42E-D148226E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134998"/>
            <a:ext cx="11391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al-dance-cropped">
            <a:hlinkClick r:id="" action="ppaction://media"/>
            <a:extLst>
              <a:ext uri="{FF2B5EF4-FFF2-40B4-BE49-F238E27FC236}">
                <a16:creationId xmlns:a16="http://schemas.microsoft.com/office/drawing/2014/main" id="{FC4F35B9-64A0-4F01-B589-501FEF745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7875" y="2896148"/>
            <a:ext cx="609600" cy="609600"/>
          </a:xfrm>
          <a:prstGeom prst="rect">
            <a:avLst/>
          </a:prstGeom>
        </p:spPr>
      </p:pic>
      <p:pic>
        <p:nvPicPr>
          <p:cNvPr id="6" name="midi-dance-cropped">
            <a:hlinkClick r:id="" action="ppaction://media"/>
            <a:extLst>
              <a:ext uri="{FF2B5EF4-FFF2-40B4-BE49-F238E27FC236}">
                <a16:creationId xmlns:a16="http://schemas.microsoft.com/office/drawing/2014/main" id="{EF3B2B30-7131-4BDF-97FD-92FD912630D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5184" y="2925829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E8466-3088-4EFF-943C-7FB378D92DAD}"/>
              </a:ext>
            </a:extLst>
          </p:cNvPr>
          <p:cNvSpPr txBox="1"/>
          <p:nvPr/>
        </p:nvSpPr>
        <p:spPr>
          <a:xfrm>
            <a:off x="2168013" y="2190446"/>
            <a:ext cx="384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Real recording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08E7F-4491-429E-AB50-4545DB83E76F}"/>
              </a:ext>
            </a:extLst>
          </p:cNvPr>
          <p:cNvSpPr txBox="1"/>
          <p:nvPr/>
        </p:nvSpPr>
        <p:spPr>
          <a:xfrm>
            <a:off x="6345108" y="2202703"/>
            <a:ext cx="4309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MIDI (file format)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4FAE6-D518-4E74-8355-BF163FE8FD6C}"/>
              </a:ext>
            </a:extLst>
          </p:cNvPr>
          <p:cNvSpPr txBox="1"/>
          <p:nvPr/>
        </p:nvSpPr>
        <p:spPr>
          <a:xfrm>
            <a:off x="1382923" y="3505748"/>
            <a:ext cx="5419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~20,000 kB (full song)</a:t>
            </a:r>
          </a:p>
          <a:p>
            <a:pPr algn="ctr"/>
            <a:r>
              <a:rPr lang="en-US" sz="2400" dirty="0"/>
              <a:t>(typically) Requires a group of people</a:t>
            </a:r>
          </a:p>
          <a:p>
            <a:pPr algn="ctr"/>
            <a:r>
              <a:rPr lang="en-US" sz="2400" dirty="0"/>
              <a:t>Require years of experience with music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04CA3-71AF-41EA-9D75-80CB1EA12572}"/>
              </a:ext>
            </a:extLst>
          </p:cNvPr>
          <p:cNvSpPr txBox="1"/>
          <p:nvPr/>
        </p:nvSpPr>
        <p:spPr>
          <a:xfrm>
            <a:off x="6548283" y="3505748"/>
            <a:ext cx="390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~20 kB (full song)</a:t>
            </a:r>
          </a:p>
          <a:p>
            <a:pPr algn="ctr"/>
            <a:r>
              <a:rPr lang="en-US" sz="2400" dirty="0"/>
              <a:t>Can be made by one person</a:t>
            </a:r>
          </a:p>
          <a:p>
            <a:pPr algn="ctr"/>
            <a:r>
              <a:rPr lang="en-US" sz="2400" dirty="0"/>
              <a:t>Require little to no musical expertise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260DD-E22B-4E0B-B563-CDAF33F35671}"/>
              </a:ext>
            </a:extLst>
          </p:cNvPr>
          <p:cNvSpPr txBox="1"/>
          <p:nvPr/>
        </p:nvSpPr>
        <p:spPr>
          <a:xfrm>
            <a:off x="2712495" y="1504811"/>
            <a:ext cx="681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Dance of the Sugar Plum Fairy by </a:t>
            </a:r>
            <a:r>
              <a:rPr lang="en-US" sz="2400" dirty="0" err="1"/>
              <a:t>Pyotr</a:t>
            </a:r>
            <a:r>
              <a:rPr lang="en-US" sz="2400" dirty="0"/>
              <a:t> Tchaikovsky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7FA4B-D972-4230-97D7-7C0F22089C74}"/>
              </a:ext>
            </a:extLst>
          </p:cNvPr>
          <p:cNvSpPr txBox="1"/>
          <p:nvPr/>
        </p:nvSpPr>
        <p:spPr>
          <a:xfrm>
            <a:off x="6307643" y="5906795"/>
            <a:ext cx="438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From the University of Arizona MIDI database (public domain) (http://midi.music.arizona.edu/Tschaikowsky/tsch_dspfe_com.mid ) using a leading </a:t>
            </a:r>
            <a:r>
              <a:rPr lang="en-US" sz="800" dirty="0" err="1"/>
              <a:t>soundfont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14C1-990F-4F19-9404-D361D6D7423D}"/>
              </a:ext>
            </a:extLst>
          </p:cNvPr>
          <p:cNvSpPr txBox="1"/>
          <p:nvPr/>
        </p:nvSpPr>
        <p:spPr>
          <a:xfrm>
            <a:off x="1900334" y="5906795"/>
            <a:ext cx="438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From free-stock-music.com (https://www.free-stock-music.com/music/tchaikovsky-dance-of-the-sugar-plum-fairy.mp3)</a:t>
            </a:r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1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303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5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988151"/>
              </p:ext>
            </p:extLst>
          </p:nvPr>
        </p:nvGraphicFramePr>
        <p:xfrm>
          <a:off x="1224936" y="-17048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808146" y="2071522"/>
            <a:ext cx="182880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206414" y="2071523"/>
            <a:ext cx="182880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645615" y="2071522"/>
            <a:ext cx="182880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2076682" y="2071522"/>
            <a:ext cx="182880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58711" y="307392"/>
            <a:ext cx="3077968" cy="503657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85E16BE-5C82-4F4A-A426-79A03D77D3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0606" r="3965" b="14849"/>
          <a:stretch/>
        </p:blipFill>
        <p:spPr>
          <a:xfrm>
            <a:off x="1302882" y="2440366"/>
            <a:ext cx="1841065" cy="124992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8CAADFD-8DB4-48CD-8EDC-132DDF7BD8F1}"/>
              </a:ext>
            </a:extLst>
          </p:cNvPr>
          <p:cNvGrpSpPr/>
          <p:nvPr/>
        </p:nvGrpSpPr>
        <p:grpSpPr>
          <a:xfrm rot="5400000">
            <a:off x="2076682" y="3785862"/>
            <a:ext cx="182880" cy="456974"/>
            <a:chOff x="2031118" y="1467892"/>
            <a:chExt cx="390639" cy="456974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ED837DB-A4A5-4785-AF99-3A4A30A7598A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Arrow: Right 4">
              <a:extLst>
                <a:ext uri="{FF2B5EF4-FFF2-40B4-BE49-F238E27FC236}">
                  <a16:creationId xmlns:a16="http://schemas.microsoft.com/office/drawing/2014/main" id="{7805A5E7-D41B-44DF-B72A-C301A148BE12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pic>
        <p:nvPicPr>
          <p:cNvPr id="63" name="Picture 2" descr="Image result for tensorflow">
            <a:extLst>
              <a:ext uri="{FF2B5EF4-FFF2-40B4-BE49-F238E27FC236}">
                <a16:creationId xmlns:a16="http://schemas.microsoft.com/office/drawing/2014/main" id="{00AB194D-03CA-46BC-99D4-92597B2A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27" y="4284567"/>
            <a:ext cx="1666576" cy="17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omplexNumberArgand">
            <a:extLst>
              <a:ext uri="{FF2B5EF4-FFF2-40B4-BE49-F238E27FC236}">
                <a16:creationId xmlns:a16="http://schemas.microsoft.com/office/drawing/2014/main" id="{081B35AD-CC78-4148-B488-8634521E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79" y="2444061"/>
            <a:ext cx="1389336" cy="13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3657C25B-EE82-4BC0-B718-3714E88AF21C}"/>
              </a:ext>
            </a:extLst>
          </p:cNvPr>
          <p:cNvGrpSpPr/>
          <p:nvPr/>
        </p:nvGrpSpPr>
        <p:grpSpPr>
          <a:xfrm rot="5400000">
            <a:off x="4645615" y="3819030"/>
            <a:ext cx="182880" cy="456974"/>
            <a:chOff x="2031118" y="1467892"/>
            <a:chExt cx="390639" cy="456974"/>
          </a:xfrm>
        </p:grpSpPr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7A447831-2D78-4BC5-AD3E-531E2A8E5D6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Arrow: Right 4">
              <a:extLst>
                <a:ext uri="{FF2B5EF4-FFF2-40B4-BE49-F238E27FC236}">
                  <a16:creationId xmlns:a16="http://schemas.microsoft.com/office/drawing/2014/main" id="{FC8B08A6-A4D1-42E6-8EB0-883F16435B9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7A61E0F-F352-47BD-96BE-4EE3844839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8" t="8072" r="3705" b="13748"/>
          <a:stretch/>
        </p:blipFill>
        <p:spPr>
          <a:xfrm flipV="1">
            <a:off x="3945320" y="5123453"/>
            <a:ext cx="1562671" cy="96179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9AA2B67-22D1-4A90-BFAD-0E28E3CD9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4" t="8401" r="4635" b="13389"/>
          <a:stretch/>
        </p:blipFill>
        <p:spPr>
          <a:xfrm flipV="1">
            <a:off x="3945320" y="4206773"/>
            <a:ext cx="1562671" cy="9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53F335C9-D7E7-44C8-BEC6-436AE13B1682}"/>
                  </a:ext>
                </a:extLst>
              </p:cNvPr>
              <p:cNvSpPr/>
              <p:nvPr/>
            </p:nvSpPr>
            <p:spPr>
              <a:xfrm>
                <a:off x="6482999" y="2480266"/>
                <a:ext cx="1629709" cy="1323944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53F335C9-D7E7-44C8-BEC6-436AE13B1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99" y="2480266"/>
                <a:ext cx="1629709" cy="1323944"/>
              </a:xfrm>
              <a:prstGeom prst="flowChartAlternateProcess">
                <a:avLst/>
              </a:prstGeom>
              <a:blipFill>
                <a:blip r:embed="rId12"/>
                <a:stretch>
                  <a:fillRect t="-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8DF76F52-0BF2-421B-85DB-48E317AD08C9}"/>
              </a:ext>
            </a:extLst>
          </p:cNvPr>
          <p:cNvGrpSpPr/>
          <p:nvPr/>
        </p:nvGrpSpPr>
        <p:grpSpPr>
          <a:xfrm rot="5400000">
            <a:off x="7206413" y="3790831"/>
            <a:ext cx="182880" cy="456974"/>
            <a:chOff x="2031118" y="1467892"/>
            <a:chExt cx="390639" cy="456974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BE8368F8-353D-447F-A2C2-0F36DF2645AE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Arrow: Right 4">
              <a:extLst>
                <a:ext uri="{FF2B5EF4-FFF2-40B4-BE49-F238E27FC236}">
                  <a16:creationId xmlns:a16="http://schemas.microsoft.com/office/drawing/2014/main" id="{58087002-ED63-4247-972A-E3DE562971AE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pic>
        <p:nvPicPr>
          <p:cNvPr id="5" name="Graphic 4" descr="Voice">
            <a:extLst>
              <a:ext uri="{FF2B5EF4-FFF2-40B4-BE49-F238E27FC236}">
                <a16:creationId xmlns:a16="http://schemas.microsoft.com/office/drawing/2014/main" id="{74FEEEAB-AE7B-4F93-9E37-7AF70E06A7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0177" y="4179562"/>
            <a:ext cx="1866347" cy="186634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FBA5BE-79D9-4BFE-BB67-A2492245073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27954" r="62019" b="14935"/>
          <a:stretch/>
        </p:blipFill>
        <p:spPr>
          <a:xfrm>
            <a:off x="9324198" y="2478152"/>
            <a:ext cx="1150775" cy="1310816"/>
          </a:xfrm>
          <a:prstGeom prst="rect">
            <a:avLst/>
          </a:prstGeom>
        </p:spPr>
      </p:pic>
      <p:pic>
        <p:nvPicPr>
          <p:cNvPr id="2052" name="Picture 4" descr="Image result for tweaking icon">
            <a:extLst>
              <a:ext uri="{FF2B5EF4-FFF2-40B4-BE49-F238E27FC236}">
                <a16:creationId xmlns:a16="http://schemas.microsoft.com/office/drawing/2014/main" id="{078FB0A9-96FF-42DC-B22A-B54854F90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10" y="4166495"/>
            <a:ext cx="1916083" cy="19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BA8DBC31-88D8-4CC5-9ACC-3D397080C841}"/>
              </a:ext>
            </a:extLst>
          </p:cNvPr>
          <p:cNvGrpSpPr/>
          <p:nvPr/>
        </p:nvGrpSpPr>
        <p:grpSpPr>
          <a:xfrm rot="5400000">
            <a:off x="9808145" y="3791233"/>
            <a:ext cx="182880" cy="456974"/>
            <a:chOff x="2031118" y="1467892"/>
            <a:chExt cx="390639" cy="456974"/>
          </a:xfrm>
        </p:grpSpPr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751FA1C3-E081-4527-B3A1-675288CB609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Arrow: Right 4">
              <a:extLst>
                <a:ext uri="{FF2B5EF4-FFF2-40B4-BE49-F238E27FC236}">
                  <a16:creationId xmlns:a16="http://schemas.microsoft.com/office/drawing/2014/main" id="{F2BA29FA-710D-49E3-86F6-77FD82829F2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F7F00B-1D71-4378-902E-E66116B77AED}"/>
              </a:ext>
            </a:extLst>
          </p:cNvPr>
          <p:cNvSpPr txBox="1"/>
          <p:nvPr/>
        </p:nvSpPr>
        <p:spPr>
          <a:xfrm>
            <a:off x="1224936" y="6503982"/>
            <a:ext cx="25876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tensorflow.org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90BED6B-84AE-448A-A80B-201DB79DC9D7}"/>
              </a:ext>
            </a:extLst>
          </p:cNvPr>
          <p:cNvSpPr txBox="1"/>
          <p:nvPr/>
        </p:nvSpPr>
        <p:spPr>
          <a:xfrm>
            <a:off x="3273356" y="6449765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84A663-D131-4DBA-B3F2-349C2B13801C}"/>
              </a:ext>
            </a:extLst>
          </p:cNvPr>
          <p:cNvSpPr txBox="1"/>
          <p:nvPr/>
        </p:nvSpPr>
        <p:spPr>
          <a:xfrm>
            <a:off x="6380177" y="6532005"/>
            <a:ext cx="25876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Microsoft icons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530E99-8EFE-497D-8794-7276CB6CE81A}"/>
              </a:ext>
            </a:extLst>
          </p:cNvPr>
          <p:cNvSpPr txBox="1"/>
          <p:nvPr/>
        </p:nvSpPr>
        <p:spPr>
          <a:xfrm>
            <a:off x="8899010" y="6380871"/>
            <a:ext cx="258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Microsoft icons and http://www.iconarchive.com/show/seo-icons-by-designbolts/Campaign-Tweaking-icon.html</a:t>
            </a:r>
          </a:p>
        </p:txBody>
      </p:sp>
    </p:spTree>
    <p:extLst>
      <p:ext uri="{BB962C8B-B14F-4D97-AF65-F5344CB8AC3E}">
        <p14:creationId xmlns:p14="http://schemas.microsoft.com/office/powerpoint/2010/main" val="65458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F6DC-328D-4195-9488-E5FA437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results</a:t>
            </a:r>
          </a:p>
        </p:txBody>
      </p:sp>
      <p:pic>
        <p:nvPicPr>
          <p:cNvPr id="4" name="real-13">
            <a:hlinkClick r:id="" action="ppaction://media"/>
            <a:extLst>
              <a:ext uri="{FF2B5EF4-FFF2-40B4-BE49-F238E27FC236}">
                <a16:creationId xmlns:a16="http://schemas.microsoft.com/office/drawing/2014/main" id="{B03918DC-5F35-4AA2-B716-87BEB2790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0843" y="1914046"/>
            <a:ext cx="914400" cy="914400"/>
          </a:xfrm>
          <a:prstGeom prst="rect">
            <a:avLst/>
          </a:prstGeom>
        </p:spPr>
      </p:pic>
      <p:pic>
        <p:nvPicPr>
          <p:cNvPr id="6" name="fake-49700-10">
            <a:hlinkClick r:id="" action="ppaction://media"/>
            <a:extLst>
              <a:ext uri="{FF2B5EF4-FFF2-40B4-BE49-F238E27FC236}">
                <a16:creationId xmlns:a16="http://schemas.microsoft.com/office/drawing/2014/main" id="{3A506121-2057-4960-AE78-9A3027C88D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41080" y="1914046"/>
            <a:ext cx="914400" cy="914400"/>
          </a:xfrm>
          <a:prstGeom prst="rect">
            <a:avLst/>
          </a:prstGeom>
        </p:spPr>
      </p:pic>
      <p:pic>
        <p:nvPicPr>
          <p:cNvPr id="1026" name="Picture 2" descr="image_at_49900_fake.png">
            <a:extLst>
              <a:ext uri="{FF2B5EF4-FFF2-40B4-BE49-F238E27FC236}">
                <a16:creationId xmlns:a16="http://schemas.microsoft.com/office/drawing/2014/main" id="{796BE31B-5554-439A-A7BF-031ED4D4F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8125" r="47500" b="49687"/>
          <a:stretch/>
        </p:blipFill>
        <p:spPr bwMode="auto">
          <a:xfrm>
            <a:off x="6628130" y="2789897"/>
            <a:ext cx="5201920" cy="35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_at_49900_real.png">
            <a:extLst>
              <a:ext uri="{FF2B5EF4-FFF2-40B4-BE49-F238E27FC236}">
                <a16:creationId xmlns:a16="http://schemas.microsoft.com/office/drawing/2014/main" id="{E3401503-9ABD-4EAF-BAA9-9B30A28C2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10778" r="49252" b="49925"/>
          <a:stretch/>
        </p:blipFill>
        <p:spPr bwMode="auto">
          <a:xfrm>
            <a:off x="866774" y="2983041"/>
            <a:ext cx="5062537" cy="331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5152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F61-86EB-419A-9ACA-62D12CE7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6B1C2-7F88-45CF-B85E-700CFF0B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Dance of the Sugar Plum Fairy MIDI is from the University of Arizona MIDI database (public domain) using a leading </a:t>
            </a:r>
            <a:r>
              <a:rPr lang="en-US" dirty="0" err="1"/>
              <a:t>soundfont</a:t>
            </a:r>
            <a:r>
              <a:rPr lang="en-US" dirty="0"/>
              <a:t> and from free-stock-music.com; all audio has been rescaled, and figures were made from this audio</a:t>
            </a:r>
          </a:p>
          <a:p>
            <a:r>
              <a:rPr lang="en-US" dirty="0"/>
              <a:t>The </a:t>
            </a:r>
            <a:r>
              <a:rPr lang="en-US" dirty="0" err="1"/>
              <a:t>Nsynth</a:t>
            </a:r>
            <a:r>
              <a:rPr lang="en-US" dirty="0"/>
              <a:t> </a:t>
            </a:r>
            <a:r>
              <a:rPr lang="en-US" dirty="0" err="1"/>
              <a:t>datatset</a:t>
            </a:r>
            <a:r>
              <a:rPr lang="en-US" dirty="0"/>
              <a:t> and </a:t>
            </a:r>
            <a:r>
              <a:rPr lang="en-US" dirty="0" err="1"/>
              <a:t>WaveNet</a:t>
            </a:r>
            <a:r>
              <a:rPr lang="en-US" dirty="0"/>
              <a:t> autoencoder diagram is from Engel et al. (2017)</a:t>
            </a:r>
          </a:p>
          <a:p>
            <a:r>
              <a:rPr lang="en-US" dirty="0"/>
              <a:t>Neuron and dense neural network diagrams are from Michael Nielsen’s “Neural Networks and Deep Learning,” licensed under a </a:t>
            </a:r>
            <a:r>
              <a:rPr lang="en-US" dirty="0">
                <a:hlinkClick r:id="rId3"/>
              </a:rPr>
              <a:t>Creative Commons Attribution-NonCommercial 3.0 Unported License</a:t>
            </a:r>
            <a:r>
              <a:rPr lang="en-US" dirty="0"/>
              <a:t>.</a:t>
            </a:r>
          </a:p>
          <a:p>
            <a:r>
              <a:rPr lang="en-US" dirty="0"/>
              <a:t>Loss curve diagram is from rasbt.github.io </a:t>
            </a:r>
          </a:p>
          <a:p>
            <a:r>
              <a:rPr lang="en-US" dirty="0"/>
              <a:t>Using Convolutional Neural Network for Determining Reticulocyte Percentage in Cats - Scientific Figure on ResearchGate. Available from: https://</a:t>
            </a:r>
            <a:r>
              <a:rPr lang="en-US" dirty="0" err="1"/>
              <a:t>www.researchgate.net</a:t>
            </a:r>
            <a:r>
              <a:rPr lang="en-US" dirty="0"/>
              <a:t>/figure/Convolutional-neural-network-LeNet-5-from-LeCun-et-al-4_fig1_323747175 [accessed 2 Dec, 2018].</a:t>
            </a:r>
          </a:p>
          <a:p>
            <a:r>
              <a:rPr lang="en-US" dirty="0"/>
              <a:t>Single convolution GIF is from </a:t>
            </a:r>
            <a:r>
              <a:rPr lang="en-US" dirty="0">
                <a:hlinkClick r:id="rId4"/>
              </a:rPr>
              <a:t>https://github.com/vdumoulin/conv_arithmetic</a:t>
            </a:r>
            <a:r>
              <a:rPr lang="en-US" dirty="0"/>
              <a:t> Accompanying paper is at </a:t>
            </a:r>
            <a:r>
              <a:rPr lang="en-US" b="1" dirty="0">
                <a:hlinkClick r:id="rId5"/>
              </a:rPr>
              <a:t>arXiv:1603.07285v1</a:t>
            </a:r>
            <a:r>
              <a:rPr lang="en-US" b="1" dirty="0"/>
              <a:t> [stat.ML]</a:t>
            </a:r>
          </a:p>
          <a:p>
            <a:r>
              <a:rPr lang="en-US" dirty="0"/>
              <a:t>Non-GIF CNN diagrams were as seen in and as cited by “An intuitive guide to Convolutional Neural Networks” by </a:t>
            </a:r>
            <a:r>
              <a:rPr lang="en-US" u="sng" dirty="0">
                <a:hlinkClick r:id="rId6" tooltip="Go to the profile of Daphne Cornelisse"/>
              </a:rPr>
              <a:t>Daphne </a:t>
            </a:r>
            <a:r>
              <a:rPr lang="en-US" u="sng" dirty="0" err="1">
                <a:hlinkClick r:id="rId6" tooltip="Go to the profile of Daphne Cornelisse"/>
              </a:rPr>
              <a:t>Cornelisse</a:t>
            </a:r>
            <a:endParaRPr lang="en-US" dirty="0"/>
          </a:p>
          <a:p>
            <a:r>
              <a:rPr lang="en-US" dirty="0"/>
              <a:t>Autoencoder diagram is from Prof. </a:t>
            </a:r>
            <a:r>
              <a:rPr lang="en-US" dirty="0" err="1"/>
              <a:t>Seungchul</a:t>
            </a:r>
            <a:r>
              <a:rPr lang="en-US" dirty="0"/>
              <a:t> Lee’s GitHub: </a:t>
            </a:r>
            <a:r>
              <a:rPr lang="en-US" dirty="0">
                <a:hlinkClick r:id="rId7"/>
              </a:rPr>
              <a:t>http://i-systems.github.io/HSE545/machine%20learning%20all/Workshop/CAE/06_CAE_Autoencoder.html</a:t>
            </a:r>
            <a:endParaRPr lang="en-US" dirty="0"/>
          </a:p>
          <a:p>
            <a:r>
              <a:rPr lang="en-US" dirty="0"/>
              <a:t>Walking the latent space diagram is from Radford, Metz, &amp; </a:t>
            </a:r>
            <a:r>
              <a:rPr lang="en-US" dirty="0" err="1"/>
              <a:t>Chintala</a:t>
            </a:r>
            <a:r>
              <a:rPr lang="en-US" dirty="0"/>
              <a:t> (2016)</a:t>
            </a:r>
          </a:p>
          <a:p>
            <a:r>
              <a:rPr lang="en-US" dirty="0"/>
              <a:t>Violin in latent space slide is from clipart-library.com, clarinet is from dumielauxepices.net</a:t>
            </a:r>
          </a:p>
          <a:p>
            <a:r>
              <a:rPr lang="en-US" dirty="0"/>
              <a:t>All graphs were created by me in </a:t>
            </a:r>
            <a:r>
              <a:rPr lang="en-US" dirty="0" err="1"/>
              <a:t>MatPlotLib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3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IEEE Signal Processing Magazine, 35(1),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1600" dirty="0" err="1"/>
              <a:t>Donahue</a:t>
            </a:r>
            <a:r>
              <a:rPr lang="es-ES" sz="1600" dirty="0"/>
              <a:t>, C., </a:t>
            </a:r>
            <a:r>
              <a:rPr lang="es-ES" sz="1600" dirty="0" err="1"/>
              <a:t>McAuley</a:t>
            </a:r>
            <a:r>
              <a:rPr lang="es-ES" sz="1600" dirty="0"/>
              <a:t>, J., &amp; </a:t>
            </a:r>
            <a:r>
              <a:rPr lang="es-ES" sz="1600" dirty="0" err="1"/>
              <a:t>Puckette</a:t>
            </a:r>
            <a:r>
              <a:rPr lang="es-ES" sz="1600" dirty="0"/>
              <a:t>, M. (2018). Adversarial Audio </a:t>
            </a:r>
            <a:r>
              <a:rPr lang="es-ES" sz="1600" dirty="0" err="1"/>
              <a:t>Synthesis</a:t>
            </a:r>
            <a:r>
              <a:rPr lang="es-ES" sz="1600" dirty="0"/>
              <a:t>.</a:t>
            </a:r>
            <a:endParaRPr lang="en-US" sz="1600" dirty="0"/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dirty="0" err="1"/>
              <a:t>CoRR.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Advances in Neural Information Processing Systems, 27, pp. 2672–2680. arXiv:1406.2661 [stat.ML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71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1B36-EF0F-4ECE-9DA9-7DBEFE36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 (from 1</a:t>
            </a:r>
            <a:r>
              <a:rPr lang="en-US" baseline="30000" dirty="0"/>
              <a:t>st</a:t>
            </a:r>
            <a:r>
              <a:rPr lang="en-US" dirty="0"/>
              <a:t> quarter, now outdated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C9AA-9134-431A-B30F-90A740C2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MORE PICTURES, LESS WORDS (at least 2 pics per slide, don’t do it by words if you can picture)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Axes on spectrograms, label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bridges/connecting each slide to the next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More color contrast in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hook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Key for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Two audio side by side for midi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Audio for spectrogram without phases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Justification for project, both now and final goal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 life application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Which part of slides go under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Cite Medium.com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Label diagrams better (axes on spectrogram, title of </a:t>
            </a:r>
            <a:r>
              <a:rPr lang="en-US" sz="1800" dirty="0" err="1"/>
              <a:t>vaes</a:t>
            </a:r>
            <a:r>
              <a:rPr lang="en-US" sz="1800" dirty="0"/>
              <a:t> and </a:t>
            </a:r>
            <a:r>
              <a:rPr lang="en-US" sz="1800" dirty="0" err="1"/>
              <a:t>gans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Elaborate on classification vs generation, maybe remove that slide or expand that slide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Could connect to imputation, need better bridge from previous slide to that one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Connect VAEs and GANs: encoder and generator parallel, how latent spaces connect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319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Variational autoencoders (VAEs)</a:t>
            </a:r>
          </a:p>
          <a:p>
            <a:r>
              <a:rPr lang="en-US" dirty="0"/>
              <a:t>Generative adversarial networks (GANs) 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44285" y="5074469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06690" y="1139861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06690" y="4438972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40584" y="3019201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595202" y="459898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09887" y="3351657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594676" y="2791657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594924" y="3895792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54943" y="3313040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47873" y="3343852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22374" y="1675896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3464C0AC-C739-40A3-9BCF-4B1A899DD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396" y="3942531"/>
            <a:ext cx="914400" cy="9144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01DEEDC-2EF1-4151-801D-C01799C2D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/>
              <p:nvPr/>
            </p:nvSpPr>
            <p:spPr>
              <a:xfrm>
                <a:off x="4929128" y="262343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28" y="2623439"/>
                <a:ext cx="1737360" cy="1828800"/>
              </a:xfrm>
              <a:prstGeom prst="flowChartAlternateProcess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Pencil">
            <a:extLst>
              <a:ext uri="{FF2B5EF4-FFF2-40B4-BE49-F238E27FC236}">
                <a16:creationId xmlns:a16="http://schemas.microsoft.com/office/drawing/2014/main" id="{783120BA-4EAD-47FA-A191-2E209B876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8749" y="37450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4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4257367" y="594359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407C6-FF13-433E-AA18-D556F6515398}"/>
              </a:ext>
            </a:extLst>
          </p:cNvPr>
          <p:cNvSpPr txBox="1"/>
          <p:nvPr/>
        </p:nvSpPr>
        <p:spPr>
          <a:xfrm>
            <a:off x="4288363" y="294468"/>
            <a:ext cx="3302056" cy="61528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BE3E8-C674-467F-B726-443E391A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  <a:br>
              <a:rPr lang="en-US" dirty="0"/>
            </a:br>
            <a:r>
              <a:rPr lang="en-US" dirty="0"/>
              <a:t>(VAE)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648F8-F567-4591-BBF8-8A2D6C5EA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CF9C3-8B68-4BD1-A515-10266ADC4308}"/>
              </a:ext>
            </a:extLst>
          </p:cNvPr>
          <p:cNvSpPr txBox="1"/>
          <p:nvPr/>
        </p:nvSpPr>
        <p:spPr>
          <a:xfrm>
            <a:off x="5715875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41C63-EA12-448C-9D94-BBC0D83CB05D}"/>
              </a:ext>
            </a:extLst>
          </p:cNvPr>
          <p:cNvSpPr txBox="1"/>
          <p:nvPr/>
        </p:nvSpPr>
        <p:spPr>
          <a:xfrm>
            <a:off x="9017931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318FB-8F4D-4D70-AA68-80B1F21827D2}"/>
              </a:ext>
            </a:extLst>
          </p:cNvPr>
          <p:cNvSpPr txBox="1"/>
          <p:nvPr/>
        </p:nvSpPr>
        <p:spPr>
          <a:xfrm>
            <a:off x="7113722" y="2371241"/>
            <a:ext cx="867905" cy="15188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0B04BB1-EB3A-4CFB-9908-22A504776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  <p:pic>
        <p:nvPicPr>
          <p:cNvPr id="4" name="dance-scaled">
            <a:hlinkClick r:id="" action="ppaction://media"/>
            <a:extLst>
              <a:ext uri="{FF2B5EF4-FFF2-40B4-BE49-F238E27FC236}">
                <a16:creationId xmlns:a16="http://schemas.microsoft.com/office/drawing/2014/main" id="{0CA72133-95E2-4C01-B7FC-38E8E8F3F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707BBE1-D5C3-489B-A5E6-E70992EDFA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A5A80-2DC5-46EA-873B-3A25D6C4F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Actual recording</a:t>
            </a:r>
          </a:p>
        </p:txBody>
      </p:sp>
    </p:spTree>
    <p:extLst>
      <p:ext uri="{BB962C8B-B14F-4D97-AF65-F5344CB8AC3E}">
        <p14:creationId xmlns:p14="http://schemas.microsoft.com/office/powerpoint/2010/main" val="176942023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FE58-8ACD-468C-8FAE-A06FE65E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MIDI files sound good?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8DCBA-8757-4610-8BA4-FD5CE82BE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94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Audio from MIDI</a:t>
            </a:r>
          </a:p>
        </p:txBody>
      </p:sp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E26883D0-A4E4-4805-A0E1-DF615FA1E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17FD6-7ED0-4C50-A8A9-9B208CF62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86538-2BD6-4AEB-A105-D7760DE04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AAE30-9803-4E7A-969D-3BD5424E2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361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0D1D-54E3-4E11-84D3-8D605EA2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1028" name="Picture 4" descr="https://cdn-images-1.medium.com/max/1600/1*EuSjHyyDRPAQUdKCKLTgIQ.png">
            <a:extLst>
              <a:ext uri="{FF2B5EF4-FFF2-40B4-BE49-F238E27FC236}">
                <a16:creationId xmlns:a16="http://schemas.microsoft.com/office/drawing/2014/main" id="{A7B4BCFF-D20C-43E7-B6F4-8277B090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932" y="1816072"/>
            <a:ext cx="64579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DA535719-C697-4051-9949-AD5016B26B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7" y="1877985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3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00/1*NQQiyYqJJj4PSYAeWvxutg.png">
            <a:extLst>
              <a:ext uri="{FF2B5EF4-FFF2-40B4-BE49-F238E27FC236}">
                <a16:creationId xmlns:a16="http://schemas.microsoft.com/office/drawing/2014/main" id="{1D8F5B04-A0E7-4472-A3B2-1E9D26AF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8" y="1764755"/>
            <a:ext cx="10741744" cy="47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-images-1.medium.com/max/1600/1*vbfPq-HvBCkAcZhiSTZybg.png">
            <a:extLst>
              <a:ext uri="{FF2B5EF4-FFF2-40B4-BE49-F238E27FC236}">
                <a16:creationId xmlns:a16="http://schemas.microsoft.com/office/drawing/2014/main" id="{2D183169-9D70-4F51-8E8A-F437961D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55" y="243707"/>
            <a:ext cx="5550925" cy="26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7199CF-4EB8-49D2-9469-B85232D96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244" y="771820"/>
            <a:ext cx="2978806" cy="19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59034" y="4189566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21439" y="254958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21439" y="3554069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55333" y="2134298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609951" y="3714081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24636" y="246675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609425" y="1906754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609673" y="3010889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69692" y="2428137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62622" y="2458949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37123" y="790993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AA22B-FB3C-42DE-A417-B3EED3D77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Deep convolutional GANs (DCGANs)</a:t>
            </a:r>
          </a:p>
          <a:p>
            <a:r>
              <a:rPr lang="en-US" dirty="0"/>
              <a:t>Wasserstein GANs (WGANs)</a:t>
            </a:r>
          </a:p>
        </p:txBody>
      </p:sp>
      <p:pic>
        <p:nvPicPr>
          <p:cNvPr id="3074" name="Picture 2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84F084D-62A7-4FA4-B024-12BC874DA7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399" y="4727152"/>
            <a:ext cx="1804005" cy="20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EE66F3B5-5F28-44FA-9BC1-CBA592496F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33" y="3843290"/>
            <a:ext cx="2456142" cy="2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Pencil">
            <a:extLst>
              <a:ext uri="{FF2B5EF4-FFF2-40B4-BE49-F238E27FC236}">
                <a16:creationId xmlns:a16="http://schemas.microsoft.com/office/drawing/2014/main" id="{073B8BC6-36D3-44E4-BB14-876341ECD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6300" y="2858933"/>
            <a:ext cx="914400" cy="914400"/>
          </a:xfrm>
          <a:prstGeom prst="rect">
            <a:avLst/>
          </a:prstGeom>
        </p:spPr>
      </p:pic>
      <p:pic>
        <p:nvPicPr>
          <p:cNvPr id="24" name="Graphic 23" descr="Magnifying glass">
            <a:extLst>
              <a:ext uri="{FF2B5EF4-FFF2-40B4-BE49-F238E27FC236}">
                <a16:creationId xmlns:a16="http://schemas.microsoft.com/office/drawing/2014/main" id="{9AC6F0CE-4FE4-4904-8A36-73586B1C2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8245" y="3085031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333DD-2560-4B4B-BA02-55BB8731A2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64" y="0"/>
            <a:ext cx="2797733" cy="18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059038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 from audio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431720" y="3079381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127719" y="2597676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20865B6-D781-4D94-85B9-3A161A62492D}"/>
              </a:ext>
            </a:extLst>
          </p:cNvPr>
          <p:cNvSpPr/>
          <p:nvPr/>
        </p:nvSpPr>
        <p:spPr>
          <a:xfrm>
            <a:off x="6425868" y="4865933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audio from spectrograms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67C180-BD6B-44DC-B9DC-5FD2FCA5BCF3}"/>
              </a:ext>
            </a:extLst>
          </p:cNvPr>
          <p:cNvGrpSpPr/>
          <p:nvPr/>
        </p:nvGrpSpPr>
        <p:grpSpPr>
          <a:xfrm rot="5400000">
            <a:off x="7151868" y="4371850"/>
            <a:ext cx="390639" cy="456974"/>
            <a:chOff x="2031118" y="1467892"/>
            <a:chExt cx="390639" cy="456974"/>
          </a:xfrm>
        </p:grpSpPr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B1219A7-8E5A-4509-853C-09B73B019FA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Right 4">
              <a:extLst>
                <a:ext uri="{FF2B5EF4-FFF2-40B4-BE49-F238E27FC236}">
                  <a16:creationId xmlns:a16="http://schemas.microsoft.com/office/drawing/2014/main" id="{C993812C-A985-4D10-8CB9-3BB96B73E72C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FA82F56-136E-4691-865E-7FDDBD052B48}"/>
              </a:ext>
            </a:extLst>
          </p:cNvPr>
          <p:cNvSpPr/>
          <p:nvPr/>
        </p:nvSpPr>
        <p:spPr>
          <a:xfrm>
            <a:off x="2558886" y="667215"/>
            <a:ext cx="1086092" cy="365760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Finished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3B6F4CB-F5CF-4394-9863-943F6B2F804C}"/>
              </a:ext>
            </a:extLst>
          </p:cNvPr>
          <p:cNvSpPr/>
          <p:nvPr/>
        </p:nvSpPr>
        <p:spPr>
          <a:xfrm>
            <a:off x="3955264" y="664810"/>
            <a:ext cx="1888135" cy="368165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Work in progress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08702-5306-4F74-AE55-5C6CB9F3DBE6}"/>
              </a:ext>
            </a:extLst>
          </p:cNvPr>
          <p:cNvSpPr txBox="1"/>
          <p:nvPr/>
        </p:nvSpPr>
        <p:spPr>
          <a:xfrm>
            <a:off x="1783904" y="639550"/>
            <a:ext cx="92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 and generation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Caption generation</a:t>
            </a:r>
          </a:p>
          <a:p>
            <a:r>
              <a:rPr lang="en-US" dirty="0"/>
              <a:t>Generalization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1E53-4F04-4659-BEC9-1228565A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3C47B-9E8A-484A-822B-D6B14BDFA0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677510"/>
            <a:ext cx="9753600" cy="48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4FE7E8-4176-4B7D-B6A3-15F91B3BAA5B}"/>
              </a:ext>
            </a:extLst>
          </p:cNvPr>
          <p:cNvSpPr txBox="1"/>
          <p:nvPr/>
        </p:nvSpPr>
        <p:spPr>
          <a:xfrm>
            <a:off x="3683317" y="5008188"/>
            <a:ext cx="4886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https://www.scienceabc.com/wp-content/uploads/2017/11/Sound-waves-coming-from-speaker-to-ear.webp</a:t>
            </a:r>
          </a:p>
        </p:txBody>
      </p:sp>
    </p:spTree>
    <p:extLst>
      <p:ext uri="{BB962C8B-B14F-4D97-AF65-F5344CB8AC3E}">
        <p14:creationId xmlns:p14="http://schemas.microsoft.com/office/powerpoint/2010/main" val="414990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1F877-438C-419F-9432-A202CD39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audio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2D76C-8E42-4475-BDD9-C9243E993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3" y="2166586"/>
            <a:ext cx="5297107" cy="3531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71A5F-1F24-42BC-B8E6-903E6CEAD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52" y="2166585"/>
            <a:ext cx="5246295" cy="3531405"/>
          </a:xfrm>
          <a:prstGeom prst="rect">
            <a:avLst/>
          </a:prstGeom>
        </p:spPr>
      </p:pic>
      <p:pic>
        <p:nvPicPr>
          <p:cNvPr id="14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F5351F42-D6CA-49FE-A905-96F43EE98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3588" y="896847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43ADD-519C-409E-AAB9-B8F84DB52C7A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219432358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6FCE4-5E1C-4F7A-A569-CC17F27B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10"/>
          <a:stretch/>
        </p:blipFill>
        <p:spPr>
          <a:xfrm>
            <a:off x="1097281" y="1887794"/>
            <a:ext cx="10058400" cy="4155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794E6-3CA7-4B39-9EEB-811440C4C3FF}"/>
              </a:ext>
            </a:extLst>
          </p:cNvPr>
          <p:cNvSpPr txBox="1"/>
          <p:nvPr/>
        </p:nvSpPr>
        <p:spPr>
          <a:xfrm>
            <a:off x="1097280" y="6086325"/>
            <a:ext cx="5743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Picture from </a:t>
            </a:r>
            <a:r>
              <a:rPr lang="en-US" sz="800" dirty="0" err="1"/>
              <a:t>MIDIEditor</a:t>
            </a:r>
            <a:r>
              <a:rPr lang="en-US" sz="800" dirty="0"/>
              <a:t> view of the Dance of the Sugar Plum Fairy MIDI file from the University of Arizona used earlier</a:t>
            </a:r>
          </a:p>
        </p:txBody>
      </p:sp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A7A7838-9EFC-4F26-8BC7-1DC4F2D1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8" y="2420339"/>
            <a:ext cx="4823477" cy="3246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04FD0-3C04-4E76-B0DD-62937EA48DC9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411039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5FDB9-CD4D-45B1-AFE8-EAA843A3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5" y="2214520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0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5F2428-993C-4B8E-8A19-A1AB005F3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t="72632" r="11333" b="11153"/>
          <a:stretch/>
        </p:blipFill>
        <p:spPr>
          <a:xfrm>
            <a:off x="885825" y="2511930"/>
            <a:ext cx="4314826" cy="757237"/>
          </a:xfrm>
          <a:prstGeom prst="rect">
            <a:avLst/>
          </a:prstGeom>
          <a:gradFill flip="none" rotWithShape="1">
            <a:gsLst>
              <a:gs pos="61000">
                <a:schemeClr val="accent3">
                  <a:lumMod val="5000"/>
                  <a:lumOff val="95000"/>
                </a:schemeClr>
              </a:gs>
              <a:gs pos="74000">
                <a:schemeClr val="tx1"/>
              </a:gs>
            </a:gsLst>
            <a:path path="circle">
              <a:fillToRect l="50000" t="50000" r="50000" b="50000"/>
            </a:path>
            <a:tileRect/>
          </a:gradFill>
        </p:spPr>
      </p:pic>
      <p:sp>
        <p:nvSpPr>
          <p:cNvPr id="3" name="Plus Sign 2">
            <a:extLst>
              <a:ext uri="{FF2B5EF4-FFF2-40B4-BE49-F238E27FC236}">
                <a16:creationId xmlns:a16="http://schemas.microsoft.com/office/drawing/2014/main" id="{17AB790B-A63C-49E6-A564-0E1F0C53DB99}"/>
              </a:ext>
            </a:extLst>
          </p:cNvPr>
          <p:cNvSpPr/>
          <p:nvPr/>
        </p:nvSpPr>
        <p:spPr>
          <a:xfrm>
            <a:off x="2586038" y="3586537"/>
            <a:ext cx="914400" cy="914400"/>
          </a:xfrm>
          <a:prstGeom prst="mathPlus">
            <a:avLst>
              <a:gd name="adj1" fmla="val 110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9C93E-3E50-4616-9812-0680E89BFAE8}"/>
              </a:ext>
            </a:extLst>
          </p:cNvPr>
          <p:cNvCxnSpPr/>
          <p:nvPr/>
        </p:nvCxnSpPr>
        <p:spPr>
          <a:xfrm>
            <a:off x="1657350" y="2071688"/>
            <a:ext cx="0" cy="1514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41CD49-AD01-4B8B-B0A0-CFA24A6FCE9B}"/>
              </a:ext>
            </a:extLst>
          </p:cNvPr>
          <p:cNvCxnSpPr/>
          <p:nvPr/>
        </p:nvCxnSpPr>
        <p:spPr>
          <a:xfrm>
            <a:off x="4510088" y="2071687"/>
            <a:ext cx="0" cy="1514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93DC8-1393-41E2-8F45-7B9BAE32ED61}"/>
                  </a:ext>
                </a:extLst>
              </p:cNvPr>
              <p:cNvSpPr txBox="1"/>
              <p:nvPr/>
            </p:nvSpPr>
            <p:spPr>
              <a:xfrm>
                <a:off x="2703016" y="4672013"/>
                <a:ext cx="68044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93DC8-1393-41E2-8F45-7B9BAE32E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16" y="4672013"/>
                <a:ext cx="68044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ComplexNumberArgand">
            <a:extLst>
              <a:ext uri="{FF2B5EF4-FFF2-40B4-BE49-F238E27FC236}">
                <a16:creationId xmlns:a16="http://schemas.microsoft.com/office/drawing/2014/main" id="{BA289067-46F6-4035-B803-4CF7B511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6" y="2100636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EDFC6-C364-4E79-AA73-F476CF7F8D26}"/>
              </a:ext>
            </a:extLst>
          </p:cNvPr>
          <p:cNvSpPr txBox="1"/>
          <p:nvPr/>
        </p:nvSpPr>
        <p:spPr>
          <a:xfrm>
            <a:off x="7481888" y="5687676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</p:spTree>
    <p:extLst>
      <p:ext uri="{BB962C8B-B14F-4D97-AF65-F5344CB8AC3E}">
        <p14:creationId xmlns:p14="http://schemas.microsoft.com/office/powerpoint/2010/main" val="29312071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19227</TotalTime>
  <Words>2321</Words>
  <Application>Microsoft Office PowerPoint</Application>
  <PresentationFormat>Widescreen</PresentationFormat>
  <Paragraphs>305</Paragraphs>
  <Slides>35</Slides>
  <Notes>30</Notes>
  <HiddenSlides>1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Calibri Light</vt:lpstr>
      <vt:lpstr>Cambria Math</vt:lpstr>
      <vt:lpstr>Retrospect</vt:lpstr>
      <vt:lpstr>Synthesizing realistic audio using generative adversarial networks</vt:lpstr>
      <vt:lpstr>PowerPoint Presentation</vt:lpstr>
      <vt:lpstr>Can MIDI files sound good?</vt:lpstr>
      <vt:lpstr>Audio</vt:lpstr>
      <vt:lpstr>Raw audio</vt:lpstr>
      <vt:lpstr>MIDI files</vt:lpstr>
      <vt:lpstr>Fourier transform</vt:lpstr>
      <vt:lpstr>Fourier transform</vt:lpstr>
      <vt:lpstr>Fourier transform</vt:lpstr>
      <vt:lpstr>PowerPoint Presentation</vt:lpstr>
      <vt:lpstr>PowerPoint Presentation</vt:lpstr>
      <vt:lpstr>PowerPoint Presentation</vt:lpstr>
      <vt:lpstr>PowerPoint Presentation</vt:lpstr>
      <vt:lpstr>Neural networks (NNs)</vt:lpstr>
      <vt:lpstr>Neural networks (NNs)</vt:lpstr>
      <vt:lpstr>Generative adversarial network (GAN)</vt:lpstr>
      <vt:lpstr>Walking the latent space</vt:lpstr>
      <vt:lpstr>Previous research</vt:lpstr>
      <vt:lpstr>Previous research</vt:lpstr>
      <vt:lpstr>PowerPoint Presentation</vt:lpstr>
      <vt:lpstr>Current results</vt:lpstr>
      <vt:lpstr>Media references</vt:lpstr>
      <vt:lpstr>References</vt:lpstr>
      <vt:lpstr>References (cont.)</vt:lpstr>
      <vt:lpstr>Things to fix (from 1st quarter, now outdated</vt:lpstr>
      <vt:lpstr>Generative models</vt:lpstr>
      <vt:lpstr>Generative adversarial network (GAN)</vt:lpstr>
      <vt:lpstr>Variational autoencoder (VAE)</vt:lpstr>
      <vt:lpstr>PowerPoint Presentation</vt:lpstr>
      <vt:lpstr>PowerPoint Presentation</vt:lpstr>
      <vt:lpstr>Convolutional Neural Networks (CNNs)</vt:lpstr>
      <vt:lpstr>PowerPoint Presentation</vt:lpstr>
      <vt:lpstr>Generative adversarial network (GAN)</vt:lpstr>
      <vt:lpstr>PowerPoint Presentation</vt:lpstr>
      <vt:lpstr>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129</cp:revision>
  <dcterms:created xsi:type="dcterms:W3CDTF">2018-10-16T14:09:09Z</dcterms:created>
  <dcterms:modified xsi:type="dcterms:W3CDTF">2019-02-05T16:10:43Z</dcterms:modified>
</cp:coreProperties>
</file>